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1"/>
  </p:normalViewPr>
  <p:slideViewPr>
    <p:cSldViewPr snapToGrid="0">
      <p:cViewPr varScale="1">
        <p:scale>
          <a:sx n="114" d="100"/>
          <a:sy n="114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rcRect t="7796" b="7796"/>
          <a:stretch>
            <a:fillRect/>
          </a:stretch>
        </p:blipFill>
        <p:spPr>
          <a:xfrm>
            <a:off x="4874474" y="0"/>
            <a:ext cx="7317525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22EDD2D-5A23-4858-87E2-5197D3BAA61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D178B5-34B7-4A4C-AD55-DB5BD81970A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619125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3DDFFD27-88F4-44E3-86DE-E8B74FD00464}"/>
              </a:ext>
            </a:extLst>
          </p:cNvPr>
          <p:cNvSpPr>
            <a:spLocks noGrp="1"/>
          </p:cNvSpPr>
          <p:nvPr/>
        </p:nvSpPr>
        <p:spPr>
          <a:xfrm>
            <a:off x="419100" y="495300"/>
            <a:ext cx="28575" cy="5867400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BBB17BD-4A90-44C5-9BE0-C09C5E4490CC}"/>
              </a:ext>
            </a:extLst>
          </p:cNvPr>
          <p:cNvSpPr>
            <a:spLocks noGrp="1"/>
          </p:cNvSpPr>
          <p:nvPr/>
        </p:nvSpPr>
        <p:spPr>
          <a:xfrm>
            <a:off x="781050" y="552450"/>
            <a:ext cx="49530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PEKING UNIVERSITY · EXECUTIVE EDUCATION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8FFDCDC-1854-4DE9-A1D7-AC238DA04831}"/>
              </a:ext>
            </a:extLst>
          </p:cNvPr>
          <p:cNvSpPr>
            <a:spLocks noGrp="1"/>
          </p:cNvSpPr>
          <p:nvPr/>
        </p:nvSpPr>
        <p:spPr>
          <a:xfrm>
            <a:off x="781050" y="1466850"/>
            <a:ext cx="4762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300" b="1">
                <a:solidFill>
                  <a:srgbClr val="FFFFFF"/>
                </a:solidFill>
              </a:defRPr>
            </a:pPr>
            <a:r>
              <a:rPr sz="3300" b="1">
                <a:solidFill>
                  <a:srgbClr val="FFFFFF"/>
                </a:solidFill>
              </a:rPr>
              <a:t>北京大学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571E737-1DA4-41F2-AACA-8024BA20BC58}"/>
              </a:ext>
            </a:extLst>
          </p:cNvPr>
          <p:cNvSpPr>
            <a:spLocks noGrp="1"/>
          </p:cNvSpPr>
          <p:nvPr/>
        </p:nvSpPr>
        <p:spPr>
          <a:xfrm>
            <a:off x="781050" y="2095500"/>
            <a:ext cx="5095875" cy="781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825" b="1">
                <a:solidFill>
                  <a:srgbClr val="FFFFFF"/>
                </a:solidFill>
              </a:defRPr>
            </a:pPr>
            <a:r>
              <a:rPr sz="3825" b="1">
                <a:solidFill>
                  <a:srgbClr val="FFFFFF"/>
                </a:solidFill>
              </a:rPr>
              <a:t>外企高管研修班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DED1D2A-BDD7-468F-A796-0E585BD2C034}"/>
              </a:ext>
            </a:extLst>
          </p:cNvPr>
          <p:cNvSpPr>
            <a:spLocks noGrp="1"/>
          </p:cNvSpPr>
          <p:nvPr/>
        </p:nvSpPr>
        <p:spPr>
          <a:xfrm>
            <a:off x="781050" y="3143250"/>
            <a:ext cx="876300" cy="4762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409B6EE-5AA4-485C-BDB1-4E7A512C47D0}"/>
              </a:ext>
            </a:extLst>
          </p:cNvPr>
          <p:cNvSpPr>
            <a:spLocks noGrp="1"/>
          </p:cNvSpPr>
          <p:nvPr/>
        </p:nvSpPr>
        <p:spPr>
          <a:xfrm>
            <a:off x="781050" y="3476625"/>
            <a:ext cx="47625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E4EBEE"/>
                </a:solidFill>
              </a:defRPr>
            </a:pPr>
            <a:r>
              <a:rPr sz="1575" b="0">
                <a:solidFill>
                  <a:srgbClr val="E4EBEE"/>
                </a:solidFill>
              </a:rPr>
              <a:t>跨越中国与北美的企业家全球研修项目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854BB73-2B11-4045-89B1-D076F4FCB45F}"/>
              </a:ext>
            </a:extLst>
          </p:cNvPr>
          <p:cNvSpPr>
            <a:spLocks noGrp="1"/>
          </p:cNvSpPr>
          <p:nvPr/>
        </p:nvSpPr>
        <p:spPr>
          <a:xfrm>
            <a:off x="781050" y="4733925"/>
            <a:ext cx="5143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BEIJING  ·  VANCOUVER  ·  BOSTON  ·  U.S. WEST COAST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8B6C61F-F8B6-48E7-9547-C042EC799C80}"/>
              </a:ext>
            </a:extLst>
          </p:cNvPr>
          <p:cNvSpPr>
            <a:spLocks noGrp="1"/>
          </p:cNvSpPr>
          <p:nvPr/>
        </p:nvSpPr>
        <p:spPr>
          <a:xfrm>
            <a:off x="781050" y="5257800"/>
            <a:ext cx="2095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38AC423-33F7-489F-990C-553311718CCB}"/>
              </a:ext>
            </a:extLst>
          </p:cNvPr>
          <p:cNvSpPr>
            <a:spLocks noGrp="1"/>
          </p:cNvSpPr>
          <p:nvPr/>
        </p:nvSpPr>
        <p:spPr>
          <a:xfrm>
            <a:off x="781050" y="58102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CFDADF"/>
                </a:solidFill>
              </a:defRPr>
            </a:pPr>
            <a:r>
              <a:rPr sz="1050" b="0">
                <a:solidFill>
                  <a:srgbClr val="CFDADF"/>
                </a:solidFill>
              </a:rPr>
              <a:t>拟于 10 月开学  /  项目周期约 13–14 个月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15A1C1D-58DA-4C15-B295-34DCCE787D17}"/>
              </a:ext>
            </a:extLst>
          </p:cNvPr>
          <p:cNvSpPr>
            <a:spLocks noGrp="1"/>
          </p:cNvSpPr>
          <p:nvPr/>
        </p:nvSpPr>
        <p:spPr>
          <a:xfrm>
            <a:off x="10572750" y="5857875"/>
            <a:ext cx="8763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招生简章</a:t>
            </a:r>
          </a:p>
        </p:txBody>
      </p:sp>
    </p:spTree>
    <p:extLst>
      <p:ext uri="{BB962C8B-B14F-4D97-AF65-F5344CB8AC3E}">
        <p14:creationId xmlns:p14="http://schemas.microsoft.com/office/powerpoint/2010/main" val="345075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/>
          <a:srcRect t="16745" b="1674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865CAA5-AF79-437B-AEB4-74DFF27D949A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5A6B93F-51FF-43F6-9030-4549728B37F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089A634-C8DD-449A-8C5F-84E1B0FC55E1}"/>
              </a:ext>
            </a:extLst>
          </p:cNvPr>
          <p:cNvSpPr>
            <a:spLocks noGrp="1"/>
          </p:cNvSpPr>
          <p:nvPr/>
        </p:nvSpPr>
        <p:spPr>
          <a:xfrm>
            <a:off x="685800" y="4762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LEARNING EXPERIENCE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7D5182A-1DB0-43AE-B2E0-E5299917ADC8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CBD6DC"/>
                </a:solidFill>
              </a:defRPr>
            </a:pPr>
            <a:r>
              <a:rPr sz="900" b="1">
                <a:solidFill>
                  <a:srgbClr val="CBD6DC"/>
                </a:solidFill>
              </a:rPr>
              <a:t>10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5D0D359-DB17-4ED5-9890-A78D0D2F4FB9}"/>
              </a:ext>
            </a:extLst>
          </p:cNvPr>
          <p:cNvSpPr>
            <a:spLocks noGrp="1"/>
          </p:cNvSpPr>
          <p:nvPr/>
        </p:nvSpPr>
        <p:spPr>
          <a:xfrm>
            <a:off x="685800" y="838200"/>
            <a:ext cx="78105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625" b="1">
                <a:solidFill>
                  <a:srgbClr val="FFFFFF"/>
                </a:solidFill>
              </a:defRPr>
            </a:pPr>
            <a:r>
              <a:rPr sz="2625" b="1">
                <a:solidFill>
                  <a:srgbClr val="FFFFFF"/>
                </a:solidFill>
              </a:rPr>
              <a:t>课堂之外，真正发生改变的四种场景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8294FEA-6C1E-44DF-9EB5-B2C6CB3E6DF8}"/>
              </a:ext>
            </a:extLst>
          </p:cNvPr>
          <p:cNvSpPr>
            <a:spLocks noGrp="1"/>
          </p:cNvSpPr>
          <p:nvPr/>
        </p:nvSpPr>
        <p:spPr>
          <a:xfrm>
            <a:off x="685800" y="3905250"/>
            <a:ext cx="2381250" cy="16192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485A2A5-CFF2-4E1E-A8E7-158BA0C61FEF}"/>
              </a:ext>
            </a:extLst>
          </p:cNvPr>
          <p:cNvSpPr>
            <a:spLocks noGrp="1"/>
          </p:cNvSpPr>
          <p:nvPr/>
        </p:nvSpPr>
        <p:spPr>
          <a:xfrm>
            <a:off x="685800" y="3905250"/>
            <a:ext cx="2381250" cy="38100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817FC73-612F-4707-805E-793CFEEDC3EF}"/>
              </a:ext>
            </a:extLst>
          </p:cNvPr>
          <p:cNvSpPr>
            <a:spLocks noGrp="1"/>
          </p:cNvSpPr>
          <p:nvPr/>
        </p:nvSpPr>
        <p:spPr>
          <a:xfrm>
            <a:off x="857250" y="409575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01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A520636-D1DC-4448-8CC5-6E6DAFF9D745}"/>
              </a:ext>
            </a:extLst>
          </p:cNvPr>
          <p:cNvSpPr>
            <a:spLocks noGrp="1"/>
          </p:cNvSpPr>
          <p:nvPr/>
        </p:nvSpPr>
        <p:spPr>
          <a:xfrm>
            <a:off x="857250" y="4438650"/>
            <a:ext cx="1905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主题课堂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E85B66F-55FA-4CF0-AA78-EE6D2568F040}"/>
              </a:ext>
            </a:extLst>
          </p:cNvPr>
          <p:cNvSpPr>
            <a:spLocks noGrp="1"/>
          </p:cNvSpPr>
          <p:nvPr/>
        </p:nvSpPr>
        <p:spPr>
          <a:xfrm>
            <a:off x="857250" y="4905375"/>
            <a:ext cx="1962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D2DEE4"/>
                </a:solidFill>
              </a:defRPr>
            </a:pPr>
            <a:r>
              <a:rPr sz="975" b="0">
                <a:solidFill>
                  <a:srgbClr val="D2DEE4"/>
                </a:solidFill>
              </a:rPr>
              <a:t>建立可复用的认知框架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6443D17-33C5-40A3-BC12-218230709C95}"/>
              </a:ext>
            </a:extLst>
          </p:cNvPr>
          <p:cNvSpPr>
            <a:spLocks noGrp="1"/>
          </p:cNvSpPr>
          <p:nvPr/>
        </p:nvSpPr>
        <p:spPr>
          <a:xfrm>
            <a:off x="3390900" y="3905250"/>
            <a:ext cx="2381250" cy="16192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D871BC-BD60-48AF-993B-5B620A05F224}"/>
              </a:ext>
            </a:extLst>
          </p:cNvPr>
          <p:cNvSpPr>
            <a:spLocks noGrp="1"/>
          </p:cNvSpPr>
          <p:nvPr/>
        </p:nvSpPr>
        <p:spPr>
          <a:xfrm>
            <a:off x="3390900" y="3905250"/>
            <a:ext cx="2381250" cy="38100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0C917A1-862D-4D8A-9D62-9B0974B8EE6F}"/>
              </a:ext>
            </a:extLst>
          </p:cNvPr>
          <p:cNvSpPr>
            <a:spLocks noGrp="1"/>
          </p:cNvSpPr>
          <p:nvPr/>
        </p:nvSpPr>
        <p:spPr>
          <a:xfrm>
            <a:off x="3562350" y="409575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02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E402776-0290-47E9-AF05-635B81D2D9B4}"/>
              </a:ext>
            </a:extLst>
          </p:cNvPr>
          <p:cNvSpPr>
            <a:spLocks noGrp="1"/>
          </p:cNvSpPr>
          <p:nvPr/>
        </p:nvSpPr>
        <p:spPr>
          <a:xfrm>
            <a:off x="3562350" y="4438650"/>
            <a:ext cx="1905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企业参访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70A13D2-E967-47DA-A521-FF1F753C7A98}"/>
              </a:ext>
            </a:extLst>
          </p:cNvPr>
          <p:cNvSpPr>
            <a:spLocks noGrp="1"/>
          </p:cNvSpPr>
          <p:nvPr/>
        </p:nvSpPr>
        <p:spPr>
          <a:xfrm>
            <a:off x="3562350" y="4905375"/>
            <a:ext cx="1962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D2DEE4"/>
                </a:solidFill>
              </a:defRPr>
            </a:pPr>
            <a:r>
              <a:rPr sz="975" b="0">
                <a:solidFill>
                  <a:srgbClr val="D2DEE4"/>
                </a:solidFill>
              </a:rPr>
              <a:t>进入真实经营现场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077F607-0527-47E0-8FA5-77AEF2738472}"/>
              </a:ext>
            </a:extLst>
          </p:cNvPr>
          <p:cNvSpPr>
            <a:spLocks noGrp="1"/>
          </p:cNvSpPr>
          <p:nvPr/>
        </p:nvSpPr>
        <p:spPr>
          <a:xfrm>
            <a:off x="6096000" y="3905250"/>
            <a:ext cx="2381250" cy="16192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7AC59837-4C52-4C33-BF8B-E8BE7E50EA37}"/>
              </a:ext>
            </a:extLst>
          </p:cNvPr>
          <p:cNvSpPr>
            <a:spLocks noGrp="1"/>
          </p:cNvSpPr>
          <p:nvPr/>
        </p:nvSpPr>
        <p:spPr>
          <a:xfrm>
            <a:off x="6096000" y="3905250"/>
            <a:ext cx="2381250" cy="38100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678831F-8DDA-4AB6-8FE9-2FD633479E0F}"/>
              </a:ext>
            </a:extLst>
          </p:cNvPr>
          <p:cNvSpPr>
            <a:spLocks noGrp="1"/>
          </p:cNvSpPr>
          <p:nvPr/>
        </p:nvSpPr>
        <p:spPr>
          <a:xfrm>
            <a:off x="6267450" y="409575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03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D2254F8E-A4B6-4105-8F11-12278D1767FD}"/>
              </a:ext>
            </a:extLst>
          </p:cNvPr>
          <p:cNvSpPr>
            <a:spLocks noGrp="1"/>
          </p:cNvSpPr>
          <p:nvPr/>
        </p:nvSpPr>
        <p:spPr>
          <a:xfrm>
            <a:off x="6267450" y="4438650"/>
            <a:ext cx="1905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同行共创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63218BB-5947-45D5-B53C-E5E5FFD6A113}"/>
              </a:ext>
            </a:extLst>
          </p:cNvPr>
          <p:cNvSpPr>
            <a:spLocks noGrp="1"/>
          </p:cNvSpPr>
          <p:nvPr/>
        </p:nvSpPr>
        <p:spPr>
          <a:xfrm>
            <a:off x="6267450" y="4905375"/>
            <a:ext cx="1962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D2DEE4"/>
                </a:solidFill>
              </a:defRPr>
            </a:pPr>
            <a:r>
              <a:rPr sz="975" b="0">
                <a:solidFill>
                  <a:srgbClr val="D2DEE4"/>
                </a:solidFill>
              </a:rPr>
              <a:t>交换一线经验与判断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21464BB-496A-4E1F-9487-DA5AC0F507C5}"/>
              </a:ext>
            </a:extLst>
          </p:cNvPr>
          <p:cNvSpPr>
            <a:spLocks noGrp="1"/>
          </p:cNvSpPr>
          <p:nvPr/>
        </p:nvSpPr>
        <p:spPr>
          <a:xfrm>
            <a:off x="8801100" y="3905250"/>
            <a:ext cx="2381250" cy="16192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0347A78F-1635-4E73-8E15-42452C1CCC95}"/>
              </a:ext>
            </a:extLst>
          </p:cNvPr>
          <p:cNvSpPr>
            <a:spLocks noGrp="1"/>
          </p:cNvSpPr>
          <p:nvPr/>
        </p:nvSpPr>
        <p:spPr>
          <a:xfrm>
            <a:off x="8801100" y="3905250"/>
            <a:ext cx="2381250" cy="38100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00AC71C7-9952-42F5-97D4-5FFE6CE3DA37}"/>
              </a:ext>
            </a:extLst>
          </p:cNvPr>
          <p:cNvSpPr>
            <a:spLocks noGrp="1"/>
          </p:cNvSpPr>
          <p:nvPr/>
        </p:nvSpPr>
        <p:spPr>
          <a:xfrm>
            <a:off x="8972550" y="409575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04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5ABB1DE-7DDD-45B0-B170-F27B7C62E93A}"/>
              </a:ext>
            </a:extLst>
          </p:cNvPr>
          <p:cNvSpPr>
            <a:spLocks noGrp="1"/>
          </p:cNvSpPr>
          <p:nvPr/>
        </p:nvSpPr>
        <p:spPr>
          <a:xfrm>
            <a:off x="8972550" y="4438650"/>
            <a:ext cx="1905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跨境链接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E6891E5-ABDF-471B-8B36-4577EF552CF5}"/>
              </a:ext>
            </a:extLst>
          </p:cNvPr>
          <p:cNvSpPr>
            <a:spLocks noGrp="1"/>
          </p:cNvSpPr>
          <p:nvPr/>
        </p:nvSpPr>
        <p:spPr>
          <a:xfrm>
            <a:off x="8972550" y="4905375"/>
            <a:ext cx="1962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D2DEE4"/>
                </a:solidFill>
              </a:defRPr>
            </a:pPr>
            <a:r>
              <a:rPr sz="975" b="0">
                <a:solidFill>
                  <a:srgbClr val="D2DEE4"/>
                </a:solidFill>
              </a:rPr>
              <a:t>连接高校、产业与资源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D0D31481-DB48-4985-803B-DC3BCF9BD158}"/>
              </a:ext>
            </a:extLst>
          </p:cNvPr>
          <p:cNvSpPr>
            <a:spLocks noGrp="1"/>
          </p:cNvSpPr>
          <p:nvPr/>
        </p:nvSpPr>
        <p:spPr>
          <a:xfrm>
            <a:off x="685800" y="5943600"/>
            <a:ext cx="7810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知识输入  ×  场景验证  ×  同行反馈  ×  行动复盘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09CC73DB-D85B-4E4D-8DCB-63A3DA119CA5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91A4AF"/>
                </a:solidFill>
              </a:defRPr>
            </a:pPr>
            <a:r>
              <a:rPr sz="750" b="0">
                <a:solidFill>
                  <a:srgbClr val="91A4AF"/>
                </a:solidFill>
              </a:rPr>
              <a:t>校园与活动画面用于呈现研学氛围；具体行程及安排以最终执行为准。</a:t>
            </a:r>
          </a:p>
        </p:txBody>
      </p:sp>
    </p:spTree>
    <p:extLst>
      <p:ext uri="{BB962C8B-B14F-4D97-AF65-F5344CB8AC3E}">
        <p14:creationId xmlns:p14="http://schemas.microsoft.com/office/powerpoint/2010/main" val="1588500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23B83E71-A1BA-48B2-810E-656E20B14774}"/>
              </a:ext>
            </a:extLst>
          </p:cNvPr>
          <p:cNvSpPr>
            <a:spLocks noGrp="1"/>
          </p:cNvSpPr>
          <p:nvPr/>
        </p:nvSpPr>
        <p:spPr>
          <a:xfrm>
            <a:off x="685800" y="4191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ALUMNI &amp; PROGRAM MOMENTS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912D39F-507B-4782-8B95-BC26D877AC93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11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2CFE4E2-1FA7-44D0-B9FE-2D3EC11C08B8}"/>
              </a:ext>
            </a:extLst>
          </p:cNvPr>
          <p:cNvSpPr>
            <a:spLocks noGrp="1"/>
          </p:cNvSpPr>
          <p:nvPr/>
        </p:nvSpPr>
        <p:spPr>
          <a:xfrm>
            <a:off x="685800" y="742950"/>
            <a:ext cx="66675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61D2B"/>
                </a:solidFill>
              </a:defRPr>
            </a:pPr>
            <a:r>
              <a:rPr sz="2550" b="1">
                <a:solidFill>
                  <a:srgbClr val="061D2B"/>
                </a:solidFill>
              </a:rPr>
              <a:t>往期学员 · 研学足迹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FD4AC56-AA15-4D00-98DD-BFA3C0A1F61C}"/>
              </a:ext>
            </a:extLst>
          </p:cNvPr>
          <p:cNvSpPr>
            <a:spLocks noGrp="1"/>
          </p:cNvSpPr>
          <p:nvPr/>
        </p:nvSpPr>
        <p:spPr>
          <a:xfrm>
            <a:off x="685800" y="12573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6E777B"/>
                </a:solidFill>
              </a:defRPr>
            </a:pPr>
            <a:r>
              <a:rPr sz="1050" b="0">
                <a:solidFill>
                  <a:srgbClr val="6E777B"/>
                </a:solidFill>
              </a:rPr>
              <a:t>从北大结业到海外参访，让学习发生在课堂、企业与同行之间。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3"/>
          <a:srcRect t="8575" b="8575"/>
          <a:stretch>
            <a:fillRect/>
          </a:stretch>
        </p:blipFill>
        <p:spPr>
          <a:xfrm>
            <a:off x="685800" y="1847850"/>
            <a:ext cx="6610350" cy="394335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34C9D28-6DE3-49F3-83B8-6C79FBEA6E77}"/>
              </a:ext>
            </a:extLst>
          </p:cNvPr>
          <p:cNvSpPr>
            <a:spLocks noGrp="1"/>
          </p:cNvSpPr>
          <p:nvPr/>
        </p:nvSpPr>
        <p:spPr>
          <a:xfrm>
            <a:off x="685800" y="5105400"/>
            <a:ext cx="6610350" cy="6858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B7B7555-E2D0-4FA6-AFA9-08BA3A0A67E3}"/>
              </a:ext>
            </a:extLst>
          </p:cNvPr>
          <p:cNvSpPr>
            <a:spLocks noGrp="1"/>
          </p:cNvSpPr>
          <p:nvPr/>
        </p:nvSpPr>
        <p:spPr>
          <a:xfrm>
            <a:off x="895350" y="5257800"/>
            <a:ext cx="400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2017 首期学员结业合影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520D989-7BF5-4D0C-ACDA-185DD0CF330C}"/>
              </a:ext>
            </a:extLst>
          </p:cNvPr>
          <p:cNvSpPr>
            <a:spLocks noGrp="1"/>
          </p:cNvSpPr>
          <p:nvPr/>
        </p:nvSpPr>
        <p:spPr>
          <a:xfrm>
            <a:off x="895350" y="5543550"/>
            <a:ext cx="4000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D8E3E8"/>
                </a:solidFill>
              </a:defRPr>
            </a:pPr>
            <a:r>
              <a:rPr sz="825" b="0">
                <a:solidFill>
                  <a:srgbClr val="D8E3E8"/>
                </a:solidFill>
              </a:rPr>
              <a:t>北京大学外企高管研修班</a:t>
            </a: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4"/>
          <a:srcRect t="18294" b="18294"/>
          <a:stretch>
            <a:fillRect/>
          </a:stretch>
        </p:blipFill>
        <p:spPr>
          <a:xfrm>
            <a:off x="7620000" y="1847850"/>
            <a:ext cx="3886200" cy="184785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37AB3ED6-ED32-49B6-9EE6-D41C81CB1D6C}"/>
              </a:ext>
            </a:extLst>
          </p:cNvPr>
          <p:cNvSpPr>
            <a:spLocks noGrp="1"/>
          </p:cNvSpPr>
          <p:nvPr/>
        </p:nvSpPr>
        <p:spPr>
          <a:xfrm>
            <a:off x="7620000" y="3276600"/>
            <a:ext cx="3886200" cy="4191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9BFEB9-A190-491E-9FE9-D7ECA01AB428}"/>
              </a:ext>
            </a:extLst>
          </p:cNvPr>
          <p:cNvSpPr>
            <a:spLocks noGrp="1"/>
          </p:cNvSpPr>
          <p:nvPr/>
        </p:nvSpPr>
        <p:spPr>
          <a:xfrm>
            <a:off x="7810500" y="3333750"/>
            <a:ext cx="34290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企业参访 · Microsoft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rcRect t="32173" b="32173"/>
          <a:stretch>
            <a:fillRect/>
          </a:stretch>
        </p:blipFill>
        <p:spPr>
          <a:xfrm>
            <a:off x="7620000" y="3943350"/>
            <a:ext cx="3886200" cy="1847850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1939A3AA-BFB6-4B3B-858D-8A702460B3F5}"/>
              </a:ext>
            </a:extLst>
          </p:cNvPr>
          <p:cNvSpPr>
            <a:spLocks noGrp="1"/>
          </p:cNvSpPr>
          <p:nvPr/>
        </p:nvSpPr>
        <p:spPr>
          <a:xfrm>
            <a:off x="7620000" y="5372100"/>
            <a:ext cx="3886200" cy="4191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0CADECD-ECBD-4C83-949F-E9E570F19926}"/>
              </a:ext>
            </a:extLst>
          </p:cNvPr>
          <p:cNvSpPr>
            <a:spLocks noGrp="1"/>
          </p:cNvSpPr>
          <p:nvPr/>
        </p:nvSpPr>
        <p:spPr>
          <a:xfrm>
            <a:off x="7810500" y="5429250"/>
            <a:ext cx="34290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同行交流 · 往期学员合影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0C7F8D9-6DFD-4461-84AD-BFEF154852AA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以上为 2017 年首期项目及往期相关活动影像；本期具体课程、参访与活动安排以最终发布和实际执行为准。</a:t>
            </a:r>
          </a:p>
        </p:txBody>
      </p:sp>
    </p:spTree>
    <p:extLst>
      <p:ext uri="{BB962C8B-B14F-4D97-AF65-F5344CB8AC3E}">
        <p14:creationId xmlns:p14="http://schemas.microsoft.com/office/powerpoint/2010/main" val="1506738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3"/>
          <a:srcRect l="24972" r="24972"/>
          <a:stretch>
            <a:fillRect/>
          </a:stretch>
        </p:blipFill>
        <p:spPr>
          <a:xfrm>
            <a:off x="0" y="0"/>
            <a:ext cx="485775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ACE9B20-0715-475D-AD98-48BAA0B6ED6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85775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F7CA938-65CF-4873-B4BE-BE8194089D1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485775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4D60C68-35C0-462D-BDBC-7AC0E6F05D23}"/>
              </a:ext>
            </a:extLst>
          </p:cNvPr>
          <p:cNvSpPr>
            <a:spLocks noGrp="1"/>
          </p:cNvSpPr>
          <p:nvPr/>
        </p:nvSpPr>
        <p:spPr>
          <a:xfrm>
            <a:off x="590550" y="876300"/>
            <a:ext cx="3143250" cy="1790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075" b="1">
                <a:solidFill>
                  <a:srgbClr val="FFFFFF"/>
                </a:solidFill>
              </a:defRPr>
            </a:pPr>
            <a:r>
              <a:rPr sz="3075" b="1">
                <a:solidFill>
                  <a:srgbClr val="FFFFFF"/>
                </a:solidFill>
              </a:rPr>
              <a:t>WHO</a:t>
            </a:r>
          </a:p>
          <a:p>
            <a:pPr algn="l">
              <a:defRPr sz="3075" b="1">
                <a:solidFill>
                  <a:srgbClr val="FFFFFF"/>
                </a:solidFill>
              </a:defRPr>
            </a:pPr>
            <a:r>
              <a:rPr sz="3075" b="1">
                <a:solidFill>
                  <a:srgbClr val="FFFFFF"/>
                </a:solidFill>
              </a:rPr>
              <a:t>SHOULD</a:t>
            </a:r>
          </a:p>
          <a:p>
            <a:pPr algn="l">
              <a:defRPr sz="3075" b="1">
                <a:solidFill>
                  <a:srgbClr val="FFFFFF"/>
                </a:solidFill>
              </a:defRPr>
            </a:pPr>
            <a:r>
              <a:rPr sz="3075" b="1">
                <a:solidFill>
                  <a:srgbClr val="FFFFFF"/>
                </a:solidFill>
              </a:rPr>
              <a:t>JOIN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4FD820E-02D7-47C7-A931-B6CD6CB50C6E}"/>
              </a:ext>
            </a:extLst>
          </p:cNvPr>
          <p:cNvSpPr>
            <a:spLocks noGrp="1"/>
          </p:cNvSpPr>
          <p:nvPr/>
        </p:nvSpPr>
        <p:spPr>
          <a:xfrm>
            <a:off x="590550" y="2952750"/>
            <a:ext cx="762000" cy="4762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264E258-56BE-4D13-A172-E19CEC6F0C2D}"/>
              </a:ext>
            </a:extLst>
          </p:cNvPr>
          <p:cNvSpPr>
            <a:spLocks noGrp="1"/>
          </p:cNvSpPr>
          <p:nvPr/>
        </p:nvSpPr>
        <p:spPr>
          <a:xfrm>
            <a:off x="590550" y="3238500"/>
            <a:ext cx="3143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D7E2E7"/>
                </a:solidFill>
              </a:defRPr>
            </a:pPr>
            <a:r>
              <a:rPr sz="1500" b="0">
                <a:solidFill>
                  <a:srgbClr val="D7E2E7"/>
                </a:solidFill>
              </a:rPr>
              <a:t>面向正在承担</a:t>
            </a:r>
          </a:p>
          <a:p>
            <a:pPr algn="l">
              <a:defRPr sz="1500" b="0">
                <a:solidFill>
                  <a:srgbClr val="D7E2E7"/>
                </a:solidFill>
              </a:defRPr>
            </a:pPr>
            <a:r>
              <a:rPr sz="1500" b="0">
                <a:solidFill>
                  <a:srgbClr val="D7E2E7"/>
                </a:solidFill>
              </a:rPr>
              <a:t>关键经营责任的人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9570B86-A162-4A20-B911-CA4267B7A9D7}"/>
              </a:ext>
            </a:extLst>
          </p:cNvPr>
          <p:cNvSpPr>
            <a:spLocks noGrp="1"/>
          </p:cNvSpPr>
          <p:nvPr/>
        </p:nvSpPr>
        <p:spPr>
          <a:xfrm>
            <a:off x="5524500" y="4953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ADMISSIONS PROFILE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C5BFE94-A02E-4953-AFB4-5B61074B5785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12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C90DCD9-CB4F-4DB9-AC11-B6DEA69D8040}"/>
              </a:ext>
            </a:extLst>
          </p:cNvPr>
          <p:cNvSpPr>
            <a:spLocks noGrp="1"/>
          </p:cNvSpPr>
          <p:nvPr/>
        </p:nvSpPr>
        <p:spPr>
          <a:xfrm>
            <a:off x="5524500" y="838200"/>
            <a:ext cx="4762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61D2B"/>
                </a:solidFill>
              </a:defRPr>
            </a:pPr>
            <a:r>
              <a:rPr sz="2550" b="1">
                <a:solidFill>
                  <a:srgbClr val="061D2B"/>
                </a:solidFill>
              </a:rPr>
              <a:t>谁适合加入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6B4BFFC-38BB-4BA4-A701-5127A6C54FB7}"/>
              </a:ext>
            </a:extLst>
          </p:cNvPr>
          <p:cNvSpPr>
            <a:spLocks noGrp="1"/>
          </p:cNvSpPr>
          <p:nvPr/>
        </p:nvSpPr>
        <p:spPr>
          <a:xfrm>
            <a:off x="5524500" y="1666875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01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DB9D861-0BD3-45BF-B78F-F9659306D5D4}"/>
              </a:ext>
            </a:extLst>
          </p:cNvPr>
          <p:cNvSpPr>
            <a:spLocks noGrp="1"/>
          </p:cNvSpPr>
          <p:nvPr/>
        </p:nvSpPr>
        <p:spPr>
          <a:xfrm>
            <a:off x="6115050" y="162877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企业创始人 / 股东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1846256-2E75-4DB1-8943-D21E8D3A5543}"/>
              </a:ext>
            </a:extLst>
          </p:cNvPr>
          <p:cNvSpPr>
            <a:spLocks noGrp="1"/>
          </p:cNvSpPr>
          <p:nvPr/>
        </p:nvSpPr>
        <p:spPr>
          <a:xfrm>
            <a:off x="6115050" y="202882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寻找第二增长曲线，或计划进入新市场。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85FEF4E-2597-4CEA-92B0-83A9C94584D2}"/>
              </a:ext>
            </a:extLst>
          </p:cNvPr>
          <p:cNvSpPr>
            <a:spLocks noGrp="1"/>
          </p:cNvSpPr>
          <p:nvPr/>
        </p:nvSpPr>
        <p:spPr>
          <a:xfrm>
            <a:off x="5524500" y="2447925"/>
            <a:ext cx="57150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0AA176D-8DE5-4423-8028-3221247AA695}"/>
              </a:ext>
            </a:extLst>
          </p:cNvPr>
          <p:cNvSpPr>
            <a:spLocks noGrp="1"/>
          </p:cNvSpPr>
          <p:nvPr/>
        </p:nvSpPr>
        <p:spPr>
          <a:xfrm>
            <a:off x="5524500" y="2657475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02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85F4B82-B1E9-4D46-84CC-3194A5C649B9}"/>
              </a:ext>
            </a:extLst>
          </p:cNvPr>
          <p:cNvSpPr>
            <a:spLocks noGrp="1"/>
          </p:cNvSpPr>
          <p:nvPr/>
        </p:nvSpPr>
        <p:spPr>
          <a:xfrm>
            <a:off x="6115050" y="261937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企业高级管理者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BA84048-94D5-480B-B2BB-509140794CC5}"/>
              </a:ext>
            </a:extLst>
          </p:cNvPr>
          <p:cNvSpPr>
            <a:spLocks noGrp="1"/>
          </p:cNvSpPr>
          <p:nvPr/>
        </p:nvSpPr>
        <p:spPr>
          <a:xfrm>
            <a:off x="6115050" y="301942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承担战略、经营、组织或国际业务责任。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DAD4D856-CFD1-4892-B99C-E13D861E8DE6}"/>
              </a:ext>
            </a:extLst>
          </p:cNvPr>
          <p:cNvSpPr>
            <a:spLocks noGrp="1"/>
          </p:cNvSpPr>
          <p:nvPr/>
        </p:nvSpPr>
        <p:spPr>
          <a:xfrm>
            <a:off x="5524500" y="3438525"/>
            <a:ext cx="57150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C4B7FD6-76CF-427C-B4FE-757A7FFF337E}"/>
              </a:ext>
            </a:extLst>
          </p:cNvPr>
          <p:cNvSpPr>
            <a:spLocks noGrp="1"/>
          </p:cNvSpPr>
          <p:nvPr/>
        </p:nvSpPr>
        <p:spPr>
          <a:xfrm>
            <a:off x="5524500" y="3648075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03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94A862D-31AE-4F3C-9785-604BA082E2B2}"/>
              </a:ext>
            </a:extLst>
          </p:cNvPr>
          <p:cNvSpPr>
            <a:spLocks noGrp="1"/>
          </p:cNvSpPr>
          <p:nvPr/>
        </p:nvSpPr>
        <p:spPr>
          <a:xfrm>
            <a:off x="6115050" y="360997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家族企业新一代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E130510-AFF5-4931-931C-21331245D9A7}"/>
              </a:ext>
            </a:extLst>
          </p:cNvPr>
          <p:cNvSpPr>
            <a:spLocks noGrp="1"/>
          </p:cNvSpPr>
          <p:nvPr/>
        </p:nvSpPr>
        <p:spPr>
          <a:xfrm>
            <a:off x="6115050" y="401002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准备接班、转型或启动新事业。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7C2E0FD3-9817-453E-A811-062D71CB5292}"/>
              </a:ext>
            </a:extLst>
          </p:cNvPr>
          <p:cNvSpPr>
            <a:spLocks noGrp="1"/>
          </p:cNvSpPr>
          <p:nvPr/>
        </p:nvSpPr>
        <p:spPr>
          <a:xfrm>
            <a:off x="5524500" y="4429125"/>
            <a:ext cx="57150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5633096-65FE-4B18-888E-303CDFFA220F}"/>
              </a:ext>
            </a:extLst>
          </p:cNvPr>
          <p:cNvSpPr>
            <a:spLocks noGrp="1"/>
          </p:cNvSpPr>
          <p:nvPr/>
        </p:nvSpPr>
        <p:spPr>
          <a:xfrm>
            <a:off x="5524500" y="4638675"/>
            <a:ext cx="4191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04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2602CCC-CD0F-4A6C-9B99-DEAB9EA8763D}"/>
              </a:ext>
            </a:extLst>
          </p:cNvPr>
          <p:cNvSpPr>
            <a:spLocks noGrp="1"/>
          </p:cNvSpPr>
          <p:nvPr/>
        </p:nvSpPr>
        <p:spPr>
          <a:xfrm>
            <a:off x="6115050" y="460057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专业机构负责人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CD14ADA-3D06-4928-BC15-EAAA0A570CA4}"/>
              </a:ext>
            </a:extLst>
          </p:cNvPr>
          <p:cNvSpPr>
            <a:spLocks noGrp="1"/>
          </p:cNvSpPr>
          <p:nvPr/>
        </p:nvSpPr>
        <p:spPr>
          <a:xfrm>
            <a:off x="6115050" y="5000625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来自投资、科技、医疗、贸易及专业服务领域。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0A967DA-0F0B-4DEC-AEC8-76A8E1E53065}"/>
              </a:ext>
            </a:extLst>
          </p:cNvPr>
          <p:cNvSpPr>
            <a:spLocks noGrp="1"/>
          </p:cNvSpPr>
          <p:nvPr/>
        </p:nvSpPr>
        <p:spPr>
          <a:xfrm>
            <a:off x="5524500" y="5419725"/>
            <a:ext cx="57150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6CFC0047-0A52-46EE-9997-8A2345E3B20C}"/>
              </a:ext>
            </a:extLst>
          </p:cNvPr>
          <p:cNvSpPr>
            <a:spLocks noGrp="1"/>
          </p:cNvSpPr>
          <p:nvPr/>
        </p:nvSpPr>
        <p:spPr>
          <a:xfrm>
            <a:off x="5524500" y="5791200"/>
            <a:ext cx="95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基本条件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5AB6CD0-3699-438D-A88E-298830AEDF6A}"/>
              </a:ext>
            </a:extLst>
          </p:cNvPr>
          <p:cNvSpPr>
            <a:spLocks noGrp="1"/>
          </p:cNvSpPr>
          <p:nvPr/>
        </p:nvSpPr>
        <p:spPr>
          <a:xfrm>
            <a:off x="6553200" y="5715000"/>
            <a:ext cx="4667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3232D"/>
                </a:solidFill>
              </a:defRPr>
            </a:pPr>
            <a:r>
              <a:rPr sz="1050" b="1">
                <a:solidFill>
                  <a:srgbClr val="13232D"/>
                </a:solidFill>
              </a:rPr>
              <a:t>大专或同等以上学历；具备一定管理实践或创业经历。</a:t>
            </a:r>
          </a:p>
        </p:txBody>
      </p:sp>
    </p:spTree>
    <p:extLst>
      <p:ext uri="{BB962C8B-B14F-4D97-AF65-F5344CB8AC3E}">
        <p14:creationId xmlns:p14="http://schemas.microsoft.com/office/powerpoint/2010/main" val="1297246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BF2F0556-B294-4F66-801E-6407A02B62CE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LEARNING OUTCOMES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11F476E-D1C3-4D0A-A8C3-9CC48415D8D1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001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FFFFFF"/>
                </a:solidFill>
              </a:defRPr>
            </a:pPr>
            <a:r>
              <a:rPr sz="2550" b="1">
                <a:solidFill>
                  <a:srgbClr val="FFFFFF"/>
                </a:solidFill>
              </a:rPr>
              <a:t>完成研修，你将带走什么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4C0A2D1-4ACF-4B35-948A-3F5975E6D4FC}"/>
              </a:ext>
            </a:extLst>
          </p:cNvPr>
          <p:cNvSpPr>
            <a:spLocks noGrp="1"/>
          </p:cNvSpPr>
          <p:nvPr/>
        </p:nvSpPr>
        <p:spPr>
          <a:xfrm>
            <a:off x="685800" y="1409700"/>
            <a:ext cx="590550" cy="2857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30EBBFB-B9F2-4458-87F0-47D5969542C3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8097A5"/>
                </a:solidFill>
              </a:defRPr>
            </a:pPr>
            <a:r>
              <a:rPr sz="900" b="1">
                <a:solidFill>
                  <a:srgbClr val="8097A5"/>
                </a:solidFill>
              </a:rPr>
              <a:t>13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96A0540-8F6F-4136-BBB5-798FF9AACD32}"/>
              </a:ext>
            </a:extLst>
          </p:cNvPr>
          <p:cNvSpPr>
            <a:spLocks noGrp="1"/>
          </p:cNvSpPr>
          <p:nvPr/>
        </p:nvSpPr>
        <p:spPr>
          <a:xfrm>
            <a:off x="685800" y="1857375"/>
            <a:ext cx="704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C7A66A"/>
                </a:solidFill>
              </a:defRPr>
            </a:pPr>
            <a:r>
              <a:rPr sz="2400" b="1">
                <a:solidFill>
                  <a:srgbClr val="C7A66A"/>
                </a:solidFill>
              </a:rPr>
              <a:t>01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C66A13E-848B-4CFF-BD32-9EB15E8EF464}"/>
              </a:ext>
            </a:extLst>
          </p:cNvPr>
          <p:cNvSpPr>
            <a:spLocks noGrp="1"/>
          </p:cNvSpPr>
          <p:nvPr/>
        </p:nvSpPr>
        <p:spPr>
          <a:xfrm>
            <a:off x="1524000" y="1876425"/>
            <a:ext cx="2333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一套判断框架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D7D995E-5CC5-418A-A491-BF19D833D6EE}"/>
              </a:ext>
            </a:extLst>
          </p:cNvPr>
          <p:cNvSpPr>
            <a:spLocks noGrp="1"/>
          </p:cNvSpPr>
          <p:nvPr/>
        </p:nvSpPr>
        <p:spPr>
          <a:xfrm>
            <a:off x="1524000" y="2314575"/>
            <a:ext cx="2333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从宏观、行业与企业三个层次识别机会与风险。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7708E7-37E4-44D1-B63D-3C5AA71ABE20}"/>
              </a:ext>
            </a:extLst>
          </p:cNvPr>
          <p:cNvSpPr>
            <a:spLocks noGrp="1"/>
          </p:cNvSpPr>
          <p:nvPr/>
        </p:nvSpPr>
        <p:spPr>
          <a:xfrm>
            <a:off x="685800" y="3209925"/>
            <a:ext cx="3143250" cy="9525"/>
          </a:xfrm>
          <a:prstGeom prst="rect">
            <a:avLst/>
          </a:prstGeom>
          <a:solidFill>
            <a:srgbClr val="345160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194A074-81C8-4A1C-AE74-DEF50806B53A}"/>
              </a:ext>
            </a:extLst>
          </p:cNvPr>
          <p:cNvSpPr>
            <a:spLocks noGrp="1"/>
          </p:cNvSpPr>
          <p:nvPr/>
        </p:nvSpPr>
        <p:spPr>
          <a:xfrm>
            <a:off x="4305300" y="1857375"/>
            <a:ext cx="704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C7A66A"/>
                </a:solidFill>
              </a:defRPr>
            </a:pPr>
            <a:r>
              <a:rPr sz="2400" b="1">
                <a:solidFill>
                  <a:srgbClr val="C7A66A"/>
                </a:solidFill>
              </a:rPr>
              <a:t>02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7FAE944-B994-431A-B183-DBE74C226DF0}"/>
              </a:ext>
            </a:extLst>
          </p:cNvPr>
          <p:cNvSpPr>
            <a:spLocks noGrp="1"/>
          </p:cNvSpPr>
          <p:nvPr/>
        </p:nvSpPr>
        <p:spPr>
          <a:xfrm>
            <a:off x="5143500" y="1876425"/>
            <a:ext cx="2333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一组经营工具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CE70431-2350-47A4-ABA6-1202E27C59AF}"/>
              </a:ext>
            </a:extLst>
          </p:cNvPr>
          <p:cNvSpPr>
            <a:spLocks noGrp="1"/>
          </p:cNvSpPr>
          <p:nvPr/>
        </p:nvSpPr>
        <p:spPr>
          <a:xfrm>
            <a:off x="5143500" y="2314575"/>
            <a:ext cx="2333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把战略、组织、营销、金融与投资知识用于真实决策。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B717F96-04A6-4804-9119-5857568FCA16}"/>
              </a:ext>
            </a:extLst>
          </p:cNvPr>
          <p:cNvSpPr>
            <a:spLocks noGrp="1"/>
          </p:cNvSpPr>
          <p:nvPr/>
        </p:nvSpPr>
        <p:spPr>
          <a:xfrm>
            <a:off x="4305300" y="3209925"/>
            <a:ext cx="3143250" cy="9525"/>
          </a:xfrm>
          <a:prstGeom prst="rect">
            <a:avLst/>
          </a:prstGeom>
          <a:solidFill>
            <a:srgbClr val="345160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046634DC-3531-475E-8D61-8CAB36A1A602}"/>
              </a:ext>
            </a:extLst>
          </p:cNvPr>
          <p:cNvSpPr>
            <a:spLocks noGrp="1"/>
          </p:cNvSpPr>
          <p:nvPr/>
        </p:nvSpPr>
        <p:spPr>
          <a:xfrm>
            <a:off x="7924800" y="1857375"/>
            <a:ext cx="704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C7A66A"/>
                </a:solidFill>
              </a:defRPr>
            </a:pPr>
            <a:r>
              <a:rPr sz="2400" b="1">
                <a:solidFill>
                  <a:srgbClr val="C7A66A"/>
                </a:solidFill>
              </a:rPr>
              <a:t>03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0B783DA-3068-4BE4-8BE9-063D5B8FAC7A}"/>
              </a:ext>
            </a:extLst>
          </p:cNvPr>
          <p:cNvSpPr>
            <a:spLocks noGrp="1"/>
          </p:cNvSpPr>
          <p:nvPr/>
        </p:nvSpPr>
        <p:spPr>
          <a:xfrm>
            <a:off x="8763000" y="1876425"/>
            <a:ext cx="2333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一个同行网络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77E7E234-E45B-4F30-ABD5-99628A42DA64}"/>
              </a:ext>
            </a:extLst>
          </p:cNvPr>
          <p:cNvSpPr>
            <a:spLocks noGrp="1"/>
          </p:cNvSpPr>
          <p:nvPr/>
        </p:nvSpPr>
        <p:spPr>
          <a:xfrm>
            <a:off x="8763000" y="2314575"/>
            <a:ext cx="2333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与具有相近成长诉求的企业家和高管持续交流。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13C5150-904D-41C6-8867-FC2DD153392F}"/>
              </a:ext>
            </a:extLst>
          </p:cNvPr>
          <p:cNvSpPr>
            <a:spLocks noGrp="1"/>
          </p:cNvSpPr>
          <p:nvPr/>
        </p:nvSpPr>
        <p:spPr>
          <a:xfrm>
            <a:off x="7924800" y="3209925"/>
            <a:ext cx="3143250" cy="9525"/>
          </a:xfrm>
          <a:prstGeom prst="rect">
            <a:avLst/>
          </a:prstGeom>
          <a:solidFill>
            <a:srgbClr val="345160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7FBDAB8-3B8B-4934-B367-600A244BA041}"/>
              </a:ext>
            </a:extLst>
          </p:cNvPr>
          <p:cNvSpPr>
            <a:spLocks noGrp="1"/>
          </p:cNvSpPr>
          <p:nvPr/>
        </p:nvSpPr>
        <p:spPr>
          <a:xfrm>
            <a:off x="685800" y="3857625"/>
            <a:ext cx="704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C7A66A"/>
                </a:solidFill>
              </a:defRPr>
            </a:pPr>
            <a:r>
              <a:rPr sz="2400" b="1">
                <a:solidFill>
                  <a:srgbClr val="C7A66A"/>
                </a:solidFill>
              </a:rPr>
              <a:t>04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1E3FCCE-58A2-4BD9-A159-8C3CC26AE257}"/>
              </a:ext>
            </a:extLst>
          </p:cNvPr>
          <p:cNvSpPr>
            <a:spLocks noGrp="1"/>
          </p:cNvSpPr>
          <p:nvPr/>
        </p:nvSpPr>
        <p:spPr>
          <a:xfrm>
            <a:off x="1524000" y="3876675"/>
            <a:ext cx="2333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一段全球经历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4C1B910-9DD0-4633-80DE-3B8583F472DC}"/>
              </a:ext>
            </a:extLst>
          </p:cNvPr>
          <p:cNvSpPr>
            <a:spLocks noGrp="1"/>
          </p:cNvSpPr>
          <p:nvPr/>
        </p:nvSpPr>
        <p:spPr>
          <a:xfrm>
            <a:off x="1524000" y="4314825"/>
            <a:ext cx="2333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在不同商业与文化环境中校准视角、理解差异。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738D02E-0DF6-4863-A1F1-D960C50FFE44}"/>
              </a:ext>
            </a:extLst>
          </p:cNvPr>
          <p:cNvSpPr>
            <a:spLocks noGrp="1"/>
          </p:cNvSpPr>
          <p:nvPr/>
        </p:nvSpPr>
        <p:spPr>
          <a:xfrm>
            <a:off x="685800" y="5210175"/>
            <a:ext cx="3143250" cy="9525"/>
          </a:xfrm>
          <a:prstGeom prst="rect">
            <a:avLst/>
          </a:prstGeom>
          <a:solidFill>
            <a:srgbClr val="345160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DCB75D2-3B0D-4449-8FE3-7ADBD260D89B}"/>
              </a:ext>
            </a:extLst>
          </p:cNvPr>
          <p:cNvSpPr>
            <a:spLocks noGrp="1"/>
          </p:cNvSpPr>
          <p:nvPr/>
        </p:nvSpPr>
        <p:spPr>
          <a:xfrm>
            <a:off x="4305300" y="3857625"/>
            <a:ext cx="7048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8F1834"/>
                </a:solidFill>
              </a:defRPr>
            </a:pPr>
            <a:r>
              <a:rPr sz="2400" b="1">
                <a:solidFill>
                  <a:srgbClr val="8F1834"/>
                </a:solidFill>
              </a:rPr>
              <a:t>05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B5AC940-A2E2-4D12-8468-33A5AA1FF3C4}"/>
              </a:ext>
            </a:extLst>
          </p:cNvPr>
          <p:cNvSpPr>
            <a:spLocks noGrp="1"/>
          </p:cNvSpPr>
          <p:nvPr/>
        </p:nvSpPr>
        <p:spPr>
          <a:xfrm>
            <a:off x="5143500" y="3876675"/>
            <a:ext cx="23336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一份结业成果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90B2173-4A7F-43F8-887C-128B33BD608F}"/>
              </a:ext>
            </a:extLst>
          </p:cNvPr>
          <p:cNvSpPr>
            <a:spLocks noGrp="1"/>
          </p:cNvSpPr>
          <p:nvPr/>
        </p:nvSpPr>
        <p:spPr>
          <a:xfrm>
            <a:off x="5143500" y="4314825"/>
            <a:ext cx="2333625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完成规定学习安排后，按项目要求获得结业证明。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59E1F7B-2AEA-4100-AD8A-C206AA151BAA}"/>
              </a:ext>
            </a:extLst>
          </p:cNvPr>
          <p:cNvSpPr>
            <a:spLocks noGrp="1"/>
          </p:cNvSpPr>
          <p:nvPr/>
        </p:nvSpPr>
        <p:spPr>
          <a:xfrm>
            <a:off x="4305300" y="5210175"/>
            <a:ext cx="3143250" cy="9525"/>
          </a:xfrm>
          <a:prstGeom prst="rect">
            <a:avLst/>
          </a:prstGeom>
          <a:solidFill>
            <a:srgbClr val="345160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1222218-F01C-4F4D-A65E-124DB2527CD4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91A4AF"/>
                </a:solidFill>
              </a:defRPr>
            </a:pPr>
            <a:r>
              <a:rPr sz="750" b="0">
                <a:solidFill>
                  <a:srgbClr val="91A4AF"/>
                </a:solidFill>
              </a:rPr>
              <a:t>证书名称、颁发条件及相关权益以最终录取与教务文件为准。</a:t>
            </a:r>
          </a:p>
        </p:txBody>
      </p:sp>
    </p:spTree>
    <p:extLst>
      <p:ext uri="{BB962C8B-B14F-4D97-AF65-F5344CB8AC3E}">
        <p14:creationId xmlns:p14="http://schemas.microsoft.com/office/powerpoint/2010/main" val="4690498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>
            <a:extLst>
              <a:ext uri="{FF2B5EF4-FFF2-40B4-BE49-F238E27FC236}">
                <a16:creationId xmlns:a16="http://schemas.microsoft.com/office/drawing/2014/main" id="{C4F94E5B-6672-4752-B150-63B4C494E8D6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ADMISSIONS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B700C55-287D-4261-B23C-EB649557BB28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14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89D893D-10C2-49DB-B066-C2C290F2AC1D}"/>
              </a:ext>
            </a:extLst>
          </p:cNvPr>
          <p:cNvSpPr>
            <a:spLocks noGrp="1"/>
          </p:cNvSpPr>
          <p:nvPr/>
        </p:nvSpPr>
        <p:spPr>
          <a:xfrm>
            <a:off x="685800" y="857250"/>
            <a:ext cx="476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625" b="1">
                <a:solidFill>
                  <a:srgbClr val="061D2B"/>
                </a:solidFill>
              </a:defRPr>
            </a:pPr>
            <a:r>
              <a:rPr sz="2625" b="1">
                <a:solidFill>
                  <a:srgbClr val="061D2B"/>
                </a:solidFill>
              </a:rPr>
              <a:t>招生信息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56B633C-65BE-4A62-AE63-6BF7E90766B6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项目周期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CF3166FB-C637-40B1-82AE-B3E6CFDBE410}"/>
              </a:ext>
            </a:extLst>
          </p:cNvPr>
          <p:cNvSpPr>
            <a:spLocks noGrp="1"/>
          </p:cNvSpPr>
          <p:nvPr/>
        </p:nvSpPr>
        <p:spPr>
          <a:xfrm>
            <a:off x="2143125" y="1781175"/>
            <a:ext cx="476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61D2B"/>
                </a:solidFill>
              </a:defRPr>
            </a:pPr>
            <a:r>
              <a:rPr sz="1350" b="1">
                <a:solidFill>
                  <a:srgbClr val="061D2B"/>
                </a:solidFill>
              </a:rPr>
              <a:t>约 13–14 个月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CB6515EA-E990-472E-B092-671498CD8670}"/>
              </a:ext>
            </a:extLst>
          </p:cNvPr>
          <p:cNvSpPr>
            <a:spLocks noGrp="1"/>
          </p:cNvSpPr>
          <p:nvPr/>
        </p:nvSpPr>
        <p:spPr>
          <a:xfrm>
            <a:off x="685800" y="2305050"/>
            <a:ext cx="6191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B8888AD-B8A8-4958-B15D-9AB324A0C979}"/>
              </a:ext>
            </a:extLst>
          </p:cNvPr>
          <p:cNvSpPr>
            <a:spLocks noGrp="1"/>
          </p:cNvSpPr>
          <p:nvPr/>
        </p:nvSpPr>
        <p:spPr>
          <a:xfrm>
            <a:off x="685800" y="2543175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计划开学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A1FA186-1776-4B2C-B0D6-CF99E6F2BA80}"/>
              </a:ext>
            </a:extLst>
          </p:cNvPr>
          <p:cNvSpPr>
            <a:spLocks noGrp="1"/>
          </p:cNvSpPr>
          <p:nvPr/>
        </p:nvSpPr>
        <p:spPr>
          <a:xfrm>
            <a:off x="2143125" y="2514600"/>
            <a:ext cx="476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61D2B"/>
                </a:solidFill>
              </a:defRPr>
            </a:pPr>
            <a:r>
              <a:rPr sz="1350" b="1">
                <a:solidFill>
                  <a:srgbClr val="061D2B"/>
                </a:solidFill>
              </a:rPr>
              <a:t>2026 年 10 月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16B8368-E7C9-44A0-96C9-AD5FED79FA11}"/>
              </a:ext>
            </a:extLst>
          </p:cNvPr>
          <p:cNvSpPr>
            <a:spLocks noGrp="1"/>
          </p:cNvSpPr>
          <p:nvPr/>
        </p:nvSpPr>
        <p:spPr>
          <a:xfrm>
            <a:off x="685800" y="3038475"/>
            <a:ext cx="6191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48B957C3-37C6-4B52-848F-8ABB49932BE9}"/>
              </a:ext>
            </a:extLst>
          </p:cNvPr>
          <p:cNvSpPr>
            <a:spLocks noGrp="1"/>
          </p:cNvSpPr>
          <p:nvPr/>
        </p:nvSpPr>
        <p:spPr>
          <a:xfrm>
            <a:off x="685800" y="327660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学习地点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98082EE-6AD1-41F5-AFC6-DB3F768F869E}"/>
              </a:ext>
            </a:extLst>
          </p:cNvPr>
          <p:cNvSpPr>
            <a:spLocks noGrp="1"/>
          </p:cNvSpPr>
          <p:nvPr/>
        </p:nvSpPr>
        <p:spPr>
          <a:xfrm>
            <a:off x="2143125" y="3248025"/>
            <a:ext cx="476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61D2B"/>
                </a:solidFill>
              </a:defRPr>
            </a:pPr>
            <a:r>
              <a:rPr sz="1350" b="1">
                <a:solidFill>
                  <a:srgbClr val="061D2B"/>
                </a:solidFill>
              </a:rPr>
              <a:t>北京 · 温哥华 · 波士顿 · 美国西海岸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B4119205-F118-43C2-BEF1-54EBAF588042}"/>
              </a:ext>
            </a:extLst>
          </p:cNvPr>
          <p:cNvSpPr>
            <a:spLocks noGrp="1"/>
          </p:cNvSpPr>
          <p:nvPr/>
        </p:nvSpPr>
        <p:spPr>
          <a:xfrm>
            <a:off x="685800" y="3771900"/>
            <a:ext cx="6191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B047AF7-ED9E-4180-AFF0-DE80C191D3FB}"/>
              </a:ext>
            </a:extLst>
          </p:cNvPr>
          <p:cNvSpPr>
            <a:spLocks noGrp="1"/>
          </p:cNvSpPr>
          <p:nvPr/>
        </p:nvSpPr>
        <p:spPr>
          <a:xfrm>
            <a:off x="685800" y="4010025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招生对象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15FE216-377E-4F19-8B1D-C30D8B5557A2}"/>
              </a:ext>
            </a:extLst>
          </p:cNvPr>
          <p:cNvSpPr>
            <a:spLocks noGrp="1"/>
          </p:cNvSpPr>
          <p:nvPr/>
        </p:nvSpPr>
        <p:spPr>
          <a:xfrm>
            <a:off x="2143125" y="3981450"/>
            <a:ext cx="476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61D2B"/>
                </a:solidFill>
              </a:defRPr>
            </a:pPr>
            <a:r>
              <a:rPr sz="1350" b="1">
                <a:solidFill>
                  <a:srgbClr val="061D2B"/>
                </a:solidFill>
              </a:rPr>
              <a:t>企业家、企业高级管理者及机构负责人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AC204FF-32E9-4C19-ABD1-6466A8F79103}"/>
              </a:ext>
            </a:extLst>
          </p:cNvPr>
          <p:cNvSpPr>
            <a:spLocks noGrp="1"/>
          </p:cNvSpPr>
          <p:nvPr/>
        </p:nvSpPr>
        <p:spPr>
          <a:xfrm>
            <a:off x="685800" y="4505325"/>
            <a:ext cx="6191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BDF9B74-6E4B-4C48-B631-079876528987}"/>
              </a:ext>
            </a:extLst>
          </p:cNvPr>
          <p:cNvSpPr>
            <a:spLocks noGrp="1"/>
          </p:cNvSpPr>
          <p:nvPr/>
        </p:nvSpPr>
        <p:spPr>
          <a:xfrm>
            <a:off x="685800" y="4743450"/>
            <a:ext cx="128587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基本学历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AD90B286-46AF-4788-AF3D-ABBAFD9DC856}"/>
              </a:ext>
            </a:extLst>
          </p:cNvPr>
          <p:cNvSpPr>
            <a:spLocks noGrp="1"/>
          </p:cNvSpPr>
          <p:nvPr/>
        </p:nvSpPr>
        <p:spPr>
          <a:xfrm>
            <a:off x="2143125" y="4714875"/>
            <a:ext cx="4762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061D2B"/>
                </a:solidFill>
              </a:defRPr>
            </a:pPr>
            <a:r>
              <a:rPr sz="1350" b="1">
                <a:solidFill>
                  <a:srgbClr val="061D2B"/>
                </a:solidFill>
              </a:rPr>
              <a:t>大专或同等以上学历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A02CE08-BC37-46F6-9AA7-628D6705B410}"/>
              </a:ext>
            </a:extLst>
          </p:cNvPr>
          <p:cNvSpPr>
            <a:spLocks noGrp="1"/>
          </p:cNvSpPr>
          <p:nvPr/>
        </p:nvSpPr>
        <p:spPr>
          <a:xfrm>
            <a:off x="685800" y="5238750"/>
            <a:ext cx="6191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75ABBFA-B7EB-483A-871E-B0BC3801541A}"/>
              </a:ext>
            </a:extLst>
          </p:cNvPr>
          <p:cNvSpPr>
            <a:spLocks noGrp="1"/>
          </p:cNvSpPr>
          <p:nvPr/>
        </p:nvSpPr>
        <p:spPr>
          <a:xfrm>
            <a:off x="7524750" y="1257300"/>
            <a:ext cx="3981450" cy="4476750"/>
          </a:xfrm>
          <a:prstGeom prst="rect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23E135AA-AFCD-461A-B54C-A958A05F7ED9}"/>
              </a:ext>
            </a:extLst>
          </p:cNvPr>
          <p:cNvSpPr>
            <a:spLocks noGrp="1"/>
          </p:cNvSpPr>
          <p:nvPr/>
        </p:nvSpPr>
        <p:spPr>
          <a:xfrm>
            <a:off x="7886700" y="1676400"/>
            <a:ext cx="3143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PROGRAM FEE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BDAB10C-BABF-4964-899F-29337EB22259}"/>
              </a:ext>
            </a:extLst>
          </p:cNvPr>
          <p:cNvSpPr>
            <a:spLocks noGrp="1"/>
          </p:cNvSpPr>
          <p:nvPr/>
        </p:nvSpPr>
        <p:spPr>
          <a:xfrm>
            <a:off x="7886700" y="2305050"/>
            <a:ext cx="7810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USD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D8B1A7E6-1960-49F8-86C9-53A9B351B82B}"/>
              </a:ext>
            </a:extLst>
          </p:cNvPr>
          <p:cNvSpPr>
            <a:spLocks noGrp="1"/>
          </p:cNvSpPr>
          <p:nvPr/>
        </p:nvSpPr>
        <p:spPr>
          <a:xfrm>
            <a:off x="8620125" y="2133600"/>
            <a:ext cx="24765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30,000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1844DCC7-6CCB-458A-9264-044D46136D17}"/>
              </a:ext>
            </a:extLst>
          </p:cNvPr>
          <p:cNvSpPr>
            <a:spLocks noGrp="1"/>
          </p:cNvSpPr>
          <p:nvPr/>
        </p:nvSpPr>
        <p:spPr>
          <a:xfrm>
            <a:off x="7886700" y="2990850"/>
            <a:ext cx="685800" cy="38100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7403993-55D1-4B5A-9BF3-10F93282D7ED}"/>
              </a:ext>
            </a:extLst>
          </p:cNvPr>
          <p:cNvSpPr>
            <a:spLocks noGrp="1"/>
          </p:cNvSpPr>
          <p:nvPr/>
        </p:nvSpPr>
        <p:spPr>
          <a:xfrm>
            <a:off x="7886700" y="3314700"/>
            <a:ext cx="1524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C7A66A"/>
                </a:solidFill>
              </a:defRPr>
            </a:pPr>
            <a:r>
              <a:rPr sz="1125" b="1">
                <a:solidFill>
                  <a:srgbClr val="C7A66A"/>
                </a:solidFill>
              </a:rPr>
              <a:t>学费包含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0D4D092-9061-4ED4-A3CA-C4219ECD696D}"/>
              </a:ext>
            </a:extLst>
          </p:cNvPr>
          <p:cNvSpPr>
            <a:spLocks noGrp="1"/>
          </p:cNvSpPr>
          <p:nvPr/>
        </p:nvSpPr>
        <p:spPr>
          <a:xfrm>
            <a:off x="7886700" y="3714750"/>
            <a:ext cx="3086100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D5E0E5"/>
                </a:solidFill>
              </a:defRPr>
            </a:pPr>
            <a:r>
              <a:rPr sz="1050" b="0">
                <a:solidFill>
                  <a:srgbClr val="D5E0E5"/>
                </a:solidFill>
              </a:rPr>
              <a:t>北大本部教务组织、教室场地、市内交通大巴、课间茶歇、企业走访活动，以及结业相关费用。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7F33819-3115-44BB-BFF2-105F85188FB2}"/>
              </a:ext>
            </a:extLst>
          </p:cNvPr>
          <p:cNvSpPr>
            <a:spLocks noGrp="1"/>
          </p:cNvSpPr>
          <p:nvPr/>
        </p:nvSpPr>
        <p:spPr>
          <a:xfrm>
            <a:off x="7886700" y="5048250"/>
            <a:ext cx="30861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海外模块交通、住宿及餐饮由学员自理。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0183E8E9-2660-4FA1-8934-3ECA76CAD15A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费用包含范围、付款节点及退费规则以正式录取与缴费文件为准。</a:t>
            </a:r>
          </a:p>
        </p:txBody>
      </p:sp>
    </p:spTree>
    <p:extLst>
      <p:ext uri="{BB962C8B-B14F-4D97-AF65-F5344CB8AC3E}">
        <p14:creationId xmlns:p14="http://schemas.microsoft.com/office/powerpoint/2010/main" val="40173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AB0D1B60-171A-471E-A51D-E621958FC004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APPLICATION PROCESS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E718C3AE-1B71-4137-9554-0DE0CBB26147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15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8272C7D-8512-41C3-A00A-C3E6583B65B0}"/>
              </a:ext>
            </a:extLst>
          </p:cNvPr>
          <p:cNvSpPr>
            <a:spLocks noGrp="1"/>
          </p:cNvSpPr>
          <p:nvPr/>
        </p:nvSpPr>
        <p:spPr>
          <a:xfrm>
            <a:off x="685800" y="857250"/>
            <a:ext cx="57150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625" b="1">
                <a:solidFill>
                  <a:srgbClr val="061D2B"/>
                </a:solidFill>
              </a:defRPr>
            </a:pPr>
            <a:r>
              <a:rPr sz="2625" b="1">
                <a:solidFill>
                  <a:srgbClr val="061D2B"/>
                </a:solidFill>
              </a:rPr>
              <a:t>从申请到入学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7E97B09-E0A9-48EC-93AA-3F9442283260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6E777B"/>
                </a:solidFill>
              </a:defRPr>
            </a:pPr>
            <a:r>
              <a:rPr sz="1125" b="0">
                <a:solidFill>
                  <a:srgbClr val="6E777B"/>
                </a:solidFill>
              </a:rPr>
              <a:t>一个清晰、审慎的录取流程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BADEDFB-6BD7-49B4-8E8A-992B43448CCA}"/>
              </a:ext>
            </a:extLst>
          </p:cNvPr>
          <p:cNvSpPr>
            <a:spLocks noGrp="1"/>
          </p:cNvSpPr>
          <p:nvPr/>
        </p:nvSpPr>
        <p:spPr>
          <a:xfrm>
            <a:off x="1066800" y="3028950"/>
            <a:ext cx="8191500" cy="19050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椭圆 5">
            <a:extLst>
              <a:ext uri="{FF2B5EF4-FFF2-40B4-BE49-F238E27FC236}">
                <a16:creationId xmlns:a16="http://schemas.microsoft.com/office/drawing/2014/main" id="{997B32DA-1A35-45B4-B59E-A4617AADEE06}"/>
              </a:ext>
            </a:extLst>
          </p:cNvPr>
          <p:cNvSpPr>
            <a:spLocks noGrp="1"/>
          </p:cNvSpPr>
          <p:nvPr/>
        </p:nvSpPr>
        <p:spPr>
          <a:xfrm>
            <a:off x="1028700" y="2828925"/>
            <a:ext cx="419100" cy="419100"/>
          </a:xfrm>
          <a:prstGeom prst="ellipse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52F89C7-9F16-45C9-AD74-43DBA722A2EE}"/>
              </a:ext>
            </a:extLst>
          </p:cNvPr>
          <p:cNvSpPr>
            <a:spLocks noGrp="1"/>
          </p:cNvSpPr>
          <p:nvPr/>
        </p:nvSpPr>
        <p:spPr>
          <a:xfrm>
            <a:off x="1028700" y="2828925"/>
            <a:ext cx="419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6F4FF96-1DC1-490A-A3A6-9E9121D11414}"/>
              </a:ext>
            </a:extLst>
          </p:cNvPr>
          <p:cNvSpPr>
            <a:spLocks noGrp="1"/>
          </p:cNvSpPr>
          <p:nvPr/>
        </p:nvSpPr>
        <p:spPr>
          <a:xfrm>
            <a:off x="685800" y="35623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061D2B"/>
                </a:solidFill>
              </a:defRPr>
            </a:pPr>
            <a:r>
              <a:rPr sz="1275" b="1">
                <a:solidFill>
                  <a:srgbClr val="061D2B"/>
                </a:solidFill>
              </a:rPr>
              <a:t>提交申请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C1B6198-EB4D-428D-9B22-9FA708BC539E}"/>
              </a:ext>
            </a:extLst>
          </p:cNvPr>
          <p:cNvSpPr>
            <a:spLocks noGrp="1"/>
          </p:cNvSpPr>
          <p:nvPr/>
        </p:nvSpPr>
        <p:spPr>
          <a:xfrm>
            <a:off x="533400" y="3962400"/>
            <a:ext cx="1428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填写报名信息并提交背景资料</a:t>
            </a: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C419338E-778F-48A5-A184-F826A72C1D30}"/>
              </a:ext>
            </a:extLst>
          </p:cNvPr>
          <p:cNvSpPr>
            <a:spLocks noGrp="1"/>
          </p:cNvSpPr>
          <p:nvPr/>
        </p:nvSpPr>
        <p:spPr>
          <a:xfrm>
            <a:off x="2981325" y="2828925"/>
            <a:ext cx="419100" cy="419100"/>
          </a:xfrm>
          <a:prstGeom prst="ellipse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1CC29D1-37C4-438A-A99B-D61DD115CF81}"/>
              </a:ext>
            </a:extLst>
          </p:cNvPr>
          <p:cNvSpPr>
            <a:spLocks noGrp="1"/>
          </p:cNvSpPr>
          <p:nvPr/>
        </p:nvSpPr>
        <p:spPr>
          <a:xfrm>
            <a:off x="2981325" y="2828925"/>
            <a:ext cx="419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EB9067C-D64C-4F71-BAF6-1832D25D35C0}"/>
              </a:ext>
            </a:extLst>
          </p:cNvPr>
          <p:cNvSpPr>
            <a:spLocks noGrp="1"/>
          </p:cNvSpPr>
          <p:nvPr/>
        </p:nvSpPr>
        <p:spPr>
          <a:xfrm>
            <a:off x="2638425" y="35623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061D2B"/>
                </a:solidFill>
              </a:defRPr>
            </a:pPr>
            <a:r>
              <a:rPr sz="1275" b="1">
                <a:solidFill>
                  <a:srgbClr val="061D2B"/>
                </a:solidFill>
              </a:rPr>
              <a:t>资格沟通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DD067B4-C00B-43CF-AFDD-DE58CDC4BD67}"/>
              </a:ext>
            </a:extLst>
          </p:cNvPr>
          <p:cNvSpPr>
            <a:spLocks noGrp="1"/>
          </p:cNvSpPr>
          <p:nvPr/>
        </p:nvSpPr>
        <p:spPr>
          <a:xfrm>
            <a:off x="2486025" y="3962400"/>
            <a:ext cx="1428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了解学习目标、经历与匹配度</a:t>
            </a: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461D0273-850C-46BD-BE37-E87AD166BFE2}"/>
              </a:ext>
            </a:extLst>
          </p:cNvPr>
          <p:cNvSpPr>
            <a:spLocks noGrp="1"/>
          </p:cNvSpPr>
          <p:nvPr/>
        </p:nvSpPr>
        <p:spPr>
          <a:xfrm>
            <a:off x="4933950" y="2828925"/>
            <a:ext cx="419100" cy="419100"/>
          </a:xfrm>
          <a:prstGeom prst="ellipse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233B48D-0C08-406F-B64D-090D7790427E}"/>
              </a:ext>
            </a:extLst>
          </p:cNvPr>
          <p:cNvSpPr>
            <a:spLocks noGrp="1"/>
          </p:cNvSpPr>
          <p:nvPr/>
        </p:nvSpPr>
        <p:spPr>
          <a:xfrm>
            <a:off x="4933950" y="2828925"/>
            <a:ext cx="419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FCF7D70-9994-43BB-839C-3C211C466FDE}"/>
              </a:ext>
            </a:extLst>
          </p:cNvPr>
          <p:cNvSpPr>
            <a:spLocks noGrp="1"/>
          </p:cNvSpPr>
          <p:nvPr/>
        </p:nvSpPr>
        <p:spPr>
          <a:xfrm>
            <a:off x="4591050" y="35623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061D2B"/>
                </a:solidFill>
              </a:defRPr>
            </a:pPr>
            <a:r>
              <a:rPr sz="1275" b="1">
                <a:solidFill>
                  <a:srgbClr val="061D2B"/>
                </a:solidFill>
              </a:rPr>
              <a:t>审核录取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498744D-DDC6-4C34-A56C-1118FF48D194}"/>
              </a:ext>
            </a:extLst>
          </p:cNvPr>
          <p:cNvSpPr>
            <a:spLocks noGrp="1"/>
          </p:cNvSpPr>
          <p:nvPr/>
        </p:nvSpPr>
        <p:spPr>
          <a:xfrm>
            <a:off x="4438650" y="3962400"/>
            <a:ext cx="1428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通过后发放录取及缴费文件</a:t>
            </a:r>
          </a:p>
        </p:txBody>
      </p:sp>
      <p:sp>
        <p:nvSpPr>
          <p:cNvPr id="18" name="椭圆 17">
            <a:extLst>
              <a:ext uri="{FF2B5EF4-FFF2-40B4-BE49-F238E27FC236}">
                <a16:creationId xmlns:a16="http://schemas.microsoft.com/office/drawing/2014/main" id="{C72241C8-89EE-4372-B9A3-826DC115D6A5}"/>
              </a:ext>
            </a:extLst>
          </p:cNvPr>
          <p:cNvSpPr>
            <a:spLocks noGrp="1"/>
          </p:cNvSpPr>
          <p:nvPr/>
        </p:nvSpPr>
        <p:spPr>
          <a:xfrm>
            <a:off x="6886575" y="2828925"/>
            <a:ext cx="419100" cy="419100"/>
          </a:xfrm>
          <a:prstGeom prst="ellipse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1E9AB426-6D6E-4631-AB70-3EFA877790C4}"/>
              </a:ext>
            </a:extLst>
          </p:cNvPr>
          <p:cNvSpPr>
            <a:spLocks noGrp="1"/>
          </p:cNvSpPr>
          <p:nvPr/>
        </p:nvSpPr>
        <p:spPr>
          <a:xfrm>
            <a:off x="6886575" y="2828925"/>
            <a:ext cx="419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A27AAFA5-FCF2-4A48-8A62-390A8F2CB38F}"/>
              </a:ext>
            </a:extLst>
          </p:cNvPr>
          <p:cNvSpPr>
            <a:spLocks noGrp="1"/>
          </p:cNvSpPr>
          <p:nvPr/>
        </p:nvSpPr>
        <p:spPr>
          <a:xfrm>
            <a:off x="6543675" y="35623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061D2B"/>
                </a:solidFill>
              </a:defRPr>
            </a:pPr>
            <a:r>
              <a:rPr sz="1275" b="1">
                <a:solidFill>
                  <a:srgbClr val="061D2B"/>
                </a:solidFill>
              </a:rPr>
              <a:t>完成手续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F6DDB63-4F3E-4642-B844-C2A439CCD97F}"/>
              </a:ext>
            </a:extLst>
          </p:cNvPr>
          <p:cNvSpPr>
            <a:spLocks noGrp="1"/>
          </p:cNvSpPr>
          <p:nvPr/>
        </p:nvSpPr>
        <p:spPr>
          <a:xfrm>
            <a:off x="6391275" y="3962400"/>
            <a:ext cx="1428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按通知完成缴费与材料确认</a:t>
            </a: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F042D797-C2DC-4220-91CF-C10EEDBD329D}"/>
              </a:ext>
            </a:extLst>
          </p:cNvPr>
          <p:cNvSpPr>
            <a:spLocks noGrp="1"/>
          </p:cNvSpPr>
          <p:nvPr/>
        </p:nvSpPr>
        <p:spPr>
          <a:xfrm>
            <a:off x="8839200" y="2828925"/>
            <a:ext cx="419100" cy="419100"/>
          </a:xfrm>
          <a:prstGeom prst="ellipse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F317DE6C-3217-475C-8825-E1C13E5663CD}"/>
              </a:ext>
            </a:extLst>
          </p:cNvPr>
          <p:cNvSpPr>
            <a:spLocks noGrp="1"/>
          </p:cNvSpPr>
          <p:nvPr/>
        </p:nvSpPr>
        <p:spPr>
          <a:xfrm>
            <a:off x="8839200" y="2828925"/>
            <a:ext cx="4191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4F130F3-5C01-4E30-BCB1-10794D5EDD78}"/>
              </a:ext>
            </a:extLst>
          </p:cNvPr>
          <p:cNvSpPr>
            <a:spLocks noGrp="1"/>
          </p:cNvSpPr>
          <p:nvPr/>
        </p:nvSpPr>
        <p:spPr>
          <a:xfrm>
            <a:off x="8496300" y="3562350"/>
            <a:ext cx="1104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061D2B"/>
                </a:solidFill>
              </a:defRPr>
            </a:pPr>
            <a:r>
              <a:rPr sz="1275" b="1">
                <a:solidFill>
                  <a:srgbClr val="061D2B"/>
                </a:solidFill>
              </a:rPr>
              <a:t>入学报到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4C429A13-B732-4978-8FDB-8AD1D995CFB2}"/>
              </a:ext>
            </a:extLst>
          </p:cNvPr>
          <p:cNvSpPr>
            <a:spLocks noGrp="1"/>
          </p:cNvSpPr>
          <p:nvPr/>
        </p:nvSpPr>
        <p:spPr>
          <a:xfrm>
            <a:off x="8343900" y="3962400"/>
            <a:ext cx="14287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收到开学与行前安排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9709F8C-E583-412C-A427-766E0F678C3A}"/>
              </a:ext>
            </a:extLst>
          </p:cNvPr>
          <p:cNvSpPr>
            <a:spLocks noGrp="1"/>
          </p:cNvSpPr>
          <p:nvPr/>
        </p:nvSpPr>
        <p:spPr>
          <a:xfrm>
            <a:off x="9925050" y="2038350"/>
            <a:ext cx="1581150" cy="1581150"/>
          </a:xfrm>
          <a:prstGeom prst="rect">
            <a:avLst/>
          </a:prstGeom>
          <a:solidFill>
            <a:srgbClr val="F3EFE7"/>
          </a:solidFill>
          <a:ln w="9525">
            <a:solidFill>
              <a:srgbClr val="D8D1C5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BE1A5B58-B6D4-4070-BA5F-5250D094CCB7}"/>
              </a:ext>
            </a:extLst>
          </p:cNvPr>
          <p:cNvSpPr>
            <a:spLocks noGrp="1"/>
          </p:cNvSpPr>
          <p:nvPr/>
        </p:nvSpPr>
        <p:spPr>
          <a:xfrm>
            <a:off x="10115550" y="2419350"/>
            <a:ext cx="12001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061D2B"/>
                </a:solidFill>
              </a:defRPr>
            </a:pPr>
            <a:r>
              <a:rPr sz="1125" b="1">
                <a:solidFill>
                  <a:srgbClr val="061D2B"/>
                </a:solidFill>
              </a:rPr>
              <a:t>报名二维码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92C52F6-DDA2-4312-9F4A-375AC7F16E0E}"/>
              </a:ext>
            </a:extLst>
          </p:cNvPr>
          <p:cNvSpPr>
            <a:spLocks noGrp="1"/>
          </p:cNvSpPr>
          <p:nvPr/>
        </p:nvSpPr>
        <p:spPr>
          <a:xfrm>
            <a:off x="10115550" y="2857500"/>
            <a:ext cx="1200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正式发布前</a:t>
            </a:r>
          </a:p>
          <a:p>
            <a:pPr algn="ctr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替换二维码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716A22D-E799-4362-ABC2-7E6CEFACFBC9}"/>
              </a:ext>
            </a:extLst>
          </p:cNvPr>
          <p:cNvSpPr>
            <a:spLocks noGrp="1"/>
          </p:cNvSpPr>
          <p:nvPr/>
        </p:nvSpPr>
        <p:spPr>
          <a:xfrm>
            <a:off x="685800" y="5429250"/>
            <a:ext cx="4000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8F1834"/>
                </a:solidFill>
              </a:defRPr>
            </a:pPr>
            <a:r>
              <a:rPr sz="1500" b="1">
                <a:solidFill>
                  <a:srgbClr val="8F1834"/>
                </a:solidFill>
              </a:rPr>
              <a:t>建议尽早提交意向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32CF6BD8-358A-4A7E-87B4-28D0BF48C4A3}"/>
              </a:ext>
            </a:extLst>
          </p:cNvPr>
          <p:cNvSpPr>
            <a:spLocks noGrp="1"/>
          </p:cNvSpPr>
          <p:nvPr/>
        </p:nvSpPr>
        <p:spPr>
          <a:xfrm>
            <a:off x="685800" y="5819775"/>
            <a:ext cx="5905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3232D"/>
                </a:solidFill>
              </a:defRPr>
            </a:pPr>
            <a:r>
              <a:rPr sz="1050" b="0">
                <a:solidFill>
                  <a:srgbClr val="13232D"/>
                </a:solidFill>
              </a:rPr>
              <a:t>以便预留沟通、材料审核及海外行程准备时间。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FB1C7159-4478-467C-ABA7-05638792739E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录取流程与所需材料以招生办公室最终通知为准。</a:t>
            </a:r>
          </a:p>
        </p:txBody>
      </p:sp>
    </p:spTree>
    <p:extLst>
      <p:ext uri="{BB962C8B-B14F-4D97-AF65-F5344CB8AC3E}">
        <p14:creationId xmlns:p14="http://schemas.microsoft.com/office/powerpoint/2010/main" val="9816026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rcRect l="26398" r="26398"/>
          <a:stretch>
            <a:fillRect/>
          </a:stretch>
        </p:blipFill>
        <p:spPr>
          <a:xfrm>
            <a:off x="7334250" y="0"/>
            <a:ext cx="4857750" cy="685800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E4C3D8D0-F6EF-4673-B0EE-686F63148260}"/>
              </a:ext>
            </a:extLst>
          </p:cNvPr>
          <p:cNvSpPr>
            <a:spLocks noGrp="1"/>
          </p:cNvSpPr>
          <p:nvPr/>
        </p:nvSpPr>
        <p:spPr>
          <a:xfrm>
            <a:off x="7334250" y="0"/>
            <a:ext cx="4857750" cy="68580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E8723B4D-01ED-4C74-82BF-212D61715920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8001000" cy="6858000"/>
          </a:xfrm>
          <a:prstGeom prst="rect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7C7D44D-1EFF-4C93-9E82-3B6357178F94}"/>
              </a:ext>
            </a:extLst>
          </p:cNvPr>
          <p:cNvSpPr>
            <a:spLocks noGrp="1"/>
          </p:cNvSpPr>
          <p:nvPr/>
        </p:nvSpPr>
        <p:spPr>
          <a:xfrm>
            <a:off x="457200" y="495300"/>
            <a:ext cx="28575" cy="5867400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94E4945-D177-470E-9C49-9A44FCF28F1A}"/>
              </a:ext>
            </a:extLst>
          </p:cNvPr>
          <p:cNvSpPr>
            <a:spLocks noGrp="1"/>
          </p:cNvSpPr>
          <p:nvPr/>
        </p:nvSpPr>
        <p:spPr>
          <a:xfrm>
            <a:off x="781050" y="914400"/>
            <a:ext cx="58102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让学习成为</a:t>
            </a:r>
          </a:p>
          <a:p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下一阶段增长的起点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66E60C3-4B96-4285-B116-DD7BB2C6089A}"/>
              </a:ext>
            </a:extLst>
          </p:cNvPr>
          <p:cNvSpPr>
            <a:spLocks noGrp="1"/>
          </p:cNvSpPr>
          <p:nvPr/>
        </p:nvSpPr>
        <p:spPr>
          <a:xfrm>
            <a:off x="781050" y="2381250"/>
            <a:ext cx="819150" cy="4762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2A95EAC-4D38-4AC3-9D35-B1131127D907}"/>
              </a:ext>
            </a:extLst>
          </p:cNvPr>
          <p:cNvSpPr>
            <a:spLocks noGrp="1"/>
          </p:cNvSpPr>
          <p:nvPr/>
        </p:nvSpPr>
        <p:spPr>
          <a:xfrm>
            <a:off x="781050" y="2781300"/>
            <a:ext cx="4953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DCE6EA"/>
                </a:solidFill>
              </a:defRPr>
            </a:pPr>
            <a:r>
              <a:rPr sz="1500" b="1">
                <a:solidFill>
                  <a:srgbClr val="DCE6EA"/>
                </a:solidFill>
              </a:rPr>
              <a:t>北京大学外企高管研修班海外招生办</a:t>
            </a:r>
          </a:p>
          <a:p>
            <a:pPr algn="l">
              <a:defRPr sz="1500" b="1">
                <a:solidFill>
                  <a:srgbClr val="DCE6EA"/>
                </a:solidFill>
              </a:defRPr>
            </a:pPr>
            <a:r>
              <a:rPr sz="1500" b="1">
                <a:solidFill>
                  <a:srgbClr val="DCE6EA"/>
                </a:solidFill>
              </a:rPr>
              <a:t>北美未名数创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F20E5D4-B233-496A-A1E2-CDA1B36C975A}"/>
              </a:ext>
            </a:extLst>
          </p:cNvPr>
          <p:cNvSpPr>
            <a:spLocks noGrp="1"/>
          </p:cNvSpPr>
          <p:nvPr/>
        </p:nvSpPr>
        <p:spPr>
          <a:xfrm>
            <a:off x="781050" y="4095750"/>
            <a:ext cx="76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电话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F71EFB6-6939-4CA2-AC6D-D4DB0F1AFFD1}"/>
              </a:ext>
            </a:extLst>
          </p:cNvPr>
          <p:cNvSpPr>
            <a:spLocks noGrp="1"/>
          </p:cNvSpPr>
          <p:nvPr/>
        </p:nvSpPr>
        <p:spPr>
          <a:xfrm>
            <a:off x="1657350" y="409575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1-604-306-3166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57E554C-1CAA-4BE9-9850-AC6885113FDB}"/>
              </a:ext>
            </a:extLst>
          </p:cNvPr>
          <p:cNvSpPr>
            <a:spLocks noGrp="1"/>
          </p:cNvSpPr>
          <p:nvPr/>
        </p:nvSpPr>
        <p:spPr>
          <a:xfrm>
            <a:off x="781050" y="4648200"/>
            <a:ext cx="76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邮箱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5753FC3-1D94-431D-8BDA-02004EB074DC}"/>
              </a:ext>
            </a:extLst>
          </p:cNvPr>
          <p:cNvSpPr>
            <a:spLocks noGrp="1"/>
          </p:cNvSpPr>
          <p:nvPr/>
        </p:nvSpPr>
        <p:spPr>
          <a:xfrm>
            <a:off x="1657350" y="464820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yy24@hotmail.com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D13DC71-AB47-4917-8E31-8153DCE8426E}"/>
              </a:ext>
            </a:extLst>
          </p:cNvPr>
          <p:cNvSpPr>
            <a:spLocks noGrp="1"/>
          </p:cNvSpPr>
          <p:nvPr/>
        </p:nvSpPr>
        <p:spPr>
          <a:xfrm>
            <a:off x="781050" y="5200650"/>
            <a:ext cx="762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地址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E0834DD-0931-44FC-A4A0-DF2AD25CFDCB}"/>
              </a:ext>
            </a:extLst>
          </p:cNvPr>
          <p:cNvSpPr>
            <a:spLocks noGrp="1"/>
          </p:cNvSpPr>
          <p:nvPr/>
        </p:nvSpPr>
        <p:spPr>
          <a:xfrm>
            <a:off x="1657350" y="5200650"/>
            <a:ext cx="495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777 Hornby St., Suite 600, Vancouver, BC V6Z 1S4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A0A44B8-2FF2-4F51-A1E7-1758040D5DB5}"/>
              </a:ext>
            </a:extLst>
          </p:cNvPr>
          <p:cNvSpPr>
            <a:spLocks noGrp="1"/>
          </p:cNvSpPr>
          <p:nvPr/>
        </p:nvSpPr>
        <p:spPr>
          <a:xfrm>
            <a:off x="781050" y="6000750"/>
            <a:ext cx="2667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EA4AF"/>
                </a:solidFill>
              </a:defRPr>
            </a:pPr>
            <a:r>
              <a:rPr sz="825" b="1">
                <a:solidFill>
                  <a:srgbClr val="8EA4AF"/>
                </a:solidFill>
              </a:rPr>
              <a:t>2026 ADMISSIONS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6D6C4234-36D0-4101-86DB-BFD122FE54E2}"/>
              </a:ext>
            </a:extLst>
          </p:cNvPr>
          <p:cNvSpPr>
            <a:spLocks noGrp="1"/>
          </p:cNvSpPr>
          <p:nvPr/>
        </p:nvSpPr>
        <p:spPr>
          <a:xfrm>
            <a:off x="781050" y="6353175"/>
            <a:ext cx="62865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675" b="0">
                <a:solidFill>
                  <a:srgbClr val="8EA4AF"/>
                </a:solidFill>
              </a:defRPr>
            </a:pPr>
            <a:r>
              <a:rPr sz="675" b="0">
                <a:solidFill>
                  <a:srgbClr val="8EA4AF"/>
                </a:solidFill>
              </a:rPr>
              <a:t>课程、师资、时间、地点及权益等均以项目最终发布及正式文件为准。</a:t>
            </a:r>
          </a:p>
        </p:txBody>
      </p:sp>
    </p:spTree>
    <p:extLst>
      <p:ext uri="{BB962C8B-B14F-4D97-AF65-F5344CB8AC3E}">
        <p14:creationId xmlns:p14="http://schemas.microsoft.com/office/powerpoint/2010/main" val="277673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 19">
            <a:extLst>
              <a:ext uri="{FF2B5EF4-FFF2-40B4-BE49-F238E27FC236}">
                <a16:creationId xmlns:a16="http://schemas.microsoft.com/office/drawing/2014/main" id="{4F40A96F-5E2E-4D1C-8308-9E90ED01ABD1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8097A5"/>
                </a:solidFill>
              </a:defRPr>
            </a:pPr>
            <a:r>
              <a:rPr sz="900" b="1">
                <a:solidFill>
                  <a:srgbClr val="8097A5"/>
                </a:solidFill>
              </a:rPr>
              <a:t>02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69D8F500-F534-4156-8573-0AB8D5C9E53D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PROGRAM OVERVIEW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9907CE3-3F3B-498D-8275-7A2CDBE7F0D5}"/>
              </a:ext>
            </a:extLst>
          </p:cNvPr>
          <p:cNvSpPr>
            <a:spLocks noGrp="1"/>
          </p:cNvSpPr>
          <p:nvPr/>
        </p:nvSpPr>
        <p:spPr>
          <a:xfrm>
            <a:off x="685800" y="876300"/>
            <a:ext cx="876300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面向经营者的全球研修，</a:t>
            </a:r>
          </a:p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连接学术、产业与真实决策。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8DD56C9-D89E-4F80-96DA-801DCE1C69EF}"/>
              </a:ext>
            </a:extLst>
          </p:cNvPr>
          <p:cNvSpPr>
            <a:spLocks noGrp="1"/>
          </p:cNvSpPr>
          <p:nvPr/>
        </p:nvSpPr>
        <p:spPr>
          <a:xfrm>
            <a:off x="685800" y="2247900"/>
            <a:ext cx="990600" cy="4762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FC39515-72EF-4034-8821-39CDDC088C35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105727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D9E3E8"/>
                </a:solidFill>
              </a:defRPr>
            </a:pPr>
            <a:r>
              <a:rPr sz="1350" b="0">
                <a:solidFill>
                  <a:srgbClr val="D9E3E8"/>
                </a:solidFill>
              </a:rPr>
              <a:t>北京大学外企高管研修班面向企业家与高级管理者，围绕宏观趋势、企业管理、金融投资、科技创新与国际经营等核心议题，通过主题课程、案例研讨、企业参访及海外学习，拓宽全球视野，提升复杂商业环境下的战略判断与经营决策能力。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D770154-5BB5-471B-BF76-956EC975E98B}"/>
              </a:ext>
            </a:extLst>
          </p:cNvPr>
          <p:cNvSpPr>
            <a:spLocks noGrp="1"/>
          </p:cNvSpPr>
          <p:nvPr/>
        </p:nvSpPr>
        <p:spPr>
          <a:xfrm>
            <a:off x="685800" y="4210050"/>
            <a:ext cx="3143250" cy="9525"/>
          </a:xfrm>
          <a:prstGeom prst="rect">
            <a:avLst/>
          </a:prstGeom>
          <a:solidFill>
            <a:srgbClr val="365263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482FC9E-6BB6-4828-B845-7B65B6795EC4}"/>
              </a:ext>
            </a:extLst>
          </p:cNvPr>
          <p:cNvSpPr>
            <a:spLocks noGrp="1"/>
          </p:cNvSpPr>
          <p:nvPr/>
        </p:nvSpPr>
        <p:spPr>
          <a:xfrm>
            <a:off x="685800" y="440055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01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2D53D5A-8C54-416E-BE6B-F137DCA107C5}"/>
              </a:ext>
            </a:extLst>
          </p:cNvPr>
          <p:cNvSpPr>
            <a:spLocks noGrp="1"/>
          </p:cNvSpPr>
          <p:nvPr/>
        </p:nvSpPr>
        <p:spPr>
          <a:xfrm>
            <a:off x="1200150" y="43243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系统课程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4516FEA-4242-4BE4-B999-80177BC6E3A3}"/>
              </a:ext>
            </a:extLst>
          </p:cNvPr>
          <p:cNvSpPr>
            <a:spLocks noGrp="1"/>
          </p:cNvSpPr>
          <p:nvPr/>
        </p:nvSpPr>
        <p:spPr>
          <a:xfrm>
            <a:off x="685800" y="4819650"/>
            <a:ext cx="3143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贯通宏观环境、组织增长、金融资本、科技产业与跨境经营。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FAD2EFD-C66D-4592-BEC9-DED767CCE763}"/>
              </a:ext>
            </a:extLst>
          </p:cNvPr>
          <p:cNvSpPr>
            <a:spLocks noGrp="1"/>
          </p:cNvSpPr>
          <p:nvPr/>
        </p:nvSpPr>
        <p:spPr>
          <a:xfrm>
            <a:off x="4305300" y="4210050"/>
            <a:ext cx="3143250" cy="9525"/>
          </a:xfrm>
          <a:prstGeom prst="rect">
            <a:avLst/>
          </a:prstGeom>
          <a:solidFill>
            <a:srgbClr val="365263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3DD105E-71D2-4570-8597-83E3CE70B59D}"/>
              </a:ext>
            </a:extLst>
          </p:cNvPr>
          <p:cNvSpPr>
            <a:spLocks noGrp="1"/>
          </p:cNvSpPr>
          <p:nvPr/>
        </p:nvSpPr>
        <p:spPr>
          <a:xfrm>
            <a:off x="4305300" y="440055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02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733EA7-CB17-4AA2-B1DE-ABC9A3BB161C}"/>
              </a:ext>
            </a:extLst>
          </p:cNvPr>
          <p:cNvSpPr>
            <a:spLocks noGrp="1"/>
          </p:cNvSpPr>
          <p:nvPr/>
        </p:nvSpPr>
        <p:spPr>
          <a:xfrm>
            <a:off x="4819650" y="43243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多元场景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DF1B757-2916-4727-9A33-19B300E40B96}"/>
              </a:ext>
            </a:extLst>
          </p:cNvPr>
          <p:cNvSpPr>
            <a:spLocks noGrp="1"/>
          </p:cNvSpPr>
          <p:nvPr/>
        </p:nvSpPr>
        <p:spPr>
          <a:xfrm>
            <a:off x="4305300" y="4819650"/>
            <a:ext cx="3143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在课堂研讨、案例交流、企业参访与海外模块中验证所学。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78505B29-13FF-459B-93E2-2409B5CC43E9}"/>
              </a:ext>
            </a:extLst>
          </p:cNvPr>
          <p:cNvSpPr>
            <a:spLocks noGrp="1"/>
          </p:cNvSpPr>
          <p:nvPr/>
        </p:nvSpPr>
        <p:spPr>
          <a:xfrm>
            <a:off x="7924800" y="4210050"/>
            <a:ext cx="3143250" cy="9525"/>
          </a:xfrm>
          <a:prstGeom prst="rect">
            <a:avLst/>
          </a:prstGeom>
          <a:solidFill>
            <a:srgbClr val="365263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014AC8DF-CA8F-4842-BB13-F3C967749A03}"/>
              </a:ext>
            </a:extLst>
          </p:cNvPr>
          <p:cNvSpPr>
            <a:spLocks noGrp="1"/>
          </p:cNvSpPr>
          <p:nvPr/>
        </p:nvSpPr>
        <p:spPr>
          <a:xfrm>
            <a:off x="7924800" y="440055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03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F027AE5-6983-4255-8D1D-D9B904A16327}"/>
              </a:ext>
            </a:extLst>
          </p:cNvPr>
          <p:cNvSpPr>
            <a:spLocks noGrp="1"/>
          </p:cNvSpPr>
          <p:nvPr/>
        </p:nvSpPr>
        <p:spPr>
          <a:xfrm>
            <a:off x="8439150" y="4324350"/>
            <a:ext cx="2286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经营转化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8C20EC8-5C44-4A27-94E9-11AAC1440F31}"/>
              </a:ext>
            </a:extLst>
          </p:cNvPr>
          <p:cNvSpPr>
            <a:spLocks noGrp="1"/>
          </p:cNvSpPr>
          <p:nvPr/>
        </p:nvSpPr>
        <p:spPr>
          <a:xfrm>
            <a:off x="7924800" y="4819650"/>
            <a:ext cx="31432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AFC0C8"/>
                </a:solidFill>
              </a:defRPr>
            </a:pPr>
            <a:r>
              <a:rPr sz="975" b="0">
                <a:solidFill>
                  <a:srgbClr val="AFC0C8"/>
                </a:solidFill>
              </a:rPr>
              <a:t>把趋势洞察转化为可用于企业战略、组织与增长的行动思路。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5B52E103-ED6E-4602-8B26-E01B636739E9}"/>
              </a:ext>
            </a:extLst>
          </p:cNvPr>
          <p:cNvSpPr>
            <a:spLocks noGrp="1"/>
          </p:cNvSpPr>
          <p:nvPr/>
        </p:nvSpPr>
        <p:spPr>
          <a:xfrm>
            <a:off x="685800" y="5981700"/>
            <a:ext cx="8858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项目曾于 2017 年开展首期；2026 项目在既有基础上升级课程内容与海外学习模块。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345A88A5-F750-4F52-A7A0-37347D74AB8E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91A4AF"/>
                </a:solidFill>
              </a:defRPr>
            </a:pPr>
            <a:r>
              <a:rPr sz="750" b="0">
                <a:solidFill>
                  <a:srgbClr val="91A4AF"/>
                </a:solidFill>
              </a:rPr>
              <a:t>项目定位、课程内容及执行安排以正式招生与项目文件为准。</a:t>
            </a:r>
          </a:p>
        </p:txBody>
      </p:sp>
    </p:spTree>
    <p:extLst>
      <p:ext uri="{BB962C8B-B14F-4D97-AF65-F5344CB8AC3E}">
        <p14:creationId xmlns:p14="http://schemas.microsoft.com/office/powerpoint/2010/main" val="1775826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>
            <a:extLst>
              <a:ext uri="{FF2B5EF4-FFF2-40B4-BE49-F238E27FC236}">
                <a16:creationId xmlns:a16="http://schemas.microsoft.com/office/drawing/2014/main" id="{4E49F626-474F-4C18-B746-68644D350C07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PROGRAM HIGHLIGHTS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EE935C8-E7E5-469D-B8F1-50A5A5D02F87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03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AEAF04B-DFCF-4E8D-A309-9AB5B30D42B3}"/>
              </a:ext>
            </a:extLst>
          </p:cNvPr>
          <p:cNvSpPr>
            <a:spLocks noGrp="1"/>
          </p:cNvSpPr>
          <p:nvPr/>
        </p:nvSpPr>
        <p:spPr>
          <a:xfrm>
            <a:off x="685800" y="990600"/>
            <a:ext cx="447675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061D2B"/>
                </a:solidFill>
              </a:defRPr>
            </a:pPr>
            <a:r>
              <a:rPr sz="2850" b="1">
                <a:solidFill>
                  <a:srgbClr val="061D2B"/>
                </a:solidFill>
              </a:rPr>
              <a:t>五重项目价值，</a:t>
            </a:r>
          </a:p>
          <a:p>
            <a:pPr algn="l">
              <a:defRPr sz="2850" b="1">
                <a:solidFill>
                  <a:srgbClr val="061D2B"/>
                </a:solidFill>
              </a:defRPr>
            </a:pPr>
            <a:r>
              <a:rPr sz="2850" b="1">
                <a:solidFill>
                  <a:srgbClr val="061D2B"/>
                </a:solidFill>
              </a:rPr>
              <a:t>服务真实经营课题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BEF929D-D3AB-4AEF-9364-C13EFF630F72}"/>
              </a:ext>
            </a:extLst>
          </p:cNvPr>
          <p:cNvSpPr>
            <a:spLocks noGrp="1"/>
          </p:cNvSpPr>
          <p:nvPr/>
        </p:nvSpPr>
        <p:spPr>
          <a:xfrm>
            <a:off x="685800" y="2286000"/>
            <a:ext cx="4095750" cy="1123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0">
                <a:solidFill>
                  <a:srgbClr val="6E777B"/>
                </a:solidFill>
              </a:defRPr>
            </a:pPr>
            <a:r>
              <a:rPr sz="1275" b="0">
                <a:solidFill>
                  <a:srgbClr val="6E777B"/>
                </a:solidFill>
              </a:rPr>
              <a:t>不是对知识的简单罗列，而是以经营者的关键决策为主线，在中国与北美的不同学习场景中形成新的观察、连接与行动。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2B88AED-0C8F-4E28-8196-8CC5C1A8E360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4095750" cy="1200150"/>
          </a:xfrm>
          <a:prstGeom prst="rect">
            <a:avLst/>
          </a:prstGeom>
          <a:solidFill>
            <a:srgbClr val="F3EFE7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8B93D2E-B464-4C6F-BF45-17757DF3C0C8}"/>
              </a:ext>
            </a:extLst>
          </p:cNvPr>
          <p:cNvSpPr>
            <a:spLocks noGrp="1"/>
          </p:cNvSpPr>
          <p:nvPr/>
        </p:nvSpPr>
        <p:spPr>
          <a:xfrm>
            <a:off x="933450" y="4133850"/>
            <a:ext cx="1714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8F1834"/>
                </a:solidFill>
              </a:defRPr>
            </a:pPr>
            <a:r>
              <a:rPr sz="1350" b="1">
                <a:solidFill>
                  <a:srgbClr val="8F1834"/>
                </a:solidFill>
              </a:rPr>
              <a:t>同行共学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4615558-FA65-4CEB-BDB8-91ED436E0597}"/>
              </a:ext>
            </a:extLst>
          </p:cNvPr>
          <p:cNvSpPr>
            <a:spLocks noGrp="1"/>
          </p:cNvSpPr>
          <p:nvPr/>
        </p:nvSpPr>
        <p:spPr>
          <a:xfrm>
            <a:off x="933450" y="4514850"/>
            <a:ext cx="3333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13232D"/>
                </a:solidFill>
              </a:defRPr>
            </a:pPr>
            <a:r>
              <a:rPr sz="975" b="0">
                <a:solidFill>
                  <a:srgbClr val="13232D"/>
                </a:solidFill>
              </a:rPr>
              <a:t>与企业创始人、高级管理者及专业机构负责人交流一线经验，拓展长期对话与合作的可能。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49F5E20-1CA6-4259-987E-C17C372EED52}"/>
              </a:ext>
            </a:extLst>
          </p:cNvPr>
          <p:cNvSpPr>
            <a:spLocks noGrp="1"/>
          </p:cNvSpPr>
          <p:nvPr/>
        </p:nvSpPr>
        <p:spPr>
          <a:xfrm>
            <a:off x="5810250" y="971550"/>
            <a:ext cx="68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C7A66A"/>
                </a:solidFill>
              </a:defRPr>
            </a:pPr>
            <a:r>
              <a:rPr sz="2250" b="1">
                <a:solidFill>
                  <a:srgbClr val="C7A66A"/>
                </a:solidFill>
              </a:rPr>
              <a:t>01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826AC9B-1165-4F4B-A8D0-469EA04486C0}"/>
              </a:ext>
            </a:extLst>
          </p:cNvPr>
          <p:cNvSpPr>
            <a:spLocks noGrp="1"/>
          </p:cNvSpPr>
          <p:nvPr/>
        </p:nvSpPr>
        <p:spPr>
          <a:xfrm>
            <a:off x="6705600" y="971550"/>
            <a:ext cx="342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61D2B"/>
                </a:solidFill>
              </a:defRPr>
            </a:pPr>
            <a:r>
              <a:rPr sz="1575" b="1">
                <a:solidFill>
                  <a:srgbClr val="061D2B"/>
                </a:solidFill>
              </a:rPr>
              <a:t>北大课堂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E35D07C-3B7F-4FDC-A0CE-27A0303812FA}"/>
              </a:ext>
            </a:extLst>
          </p:cNvPr>
          <p:cNvSpPr>
            <a:spLocks noGrp="1"/>
          </p:cNvSpPr>
          <p:nvPr/>
        </p:nvSpPr>
        <p:spPr>
          <a:xfrm>
            <a:off x="6705600" y="1343025"/>
            <a:ext cx="41719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以系统课程与案例研讨建立宏观、管理、科技与资本的认知框架。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87B4DCB-4437-4BFD-8B8E-C730B1E4E847}"/>
              </a:ext>
            </a:extLst>
          </p:cNvPr>
          <p:cNvSpPr>
            <a:spLocks noGrp="1"/>
          </p:cNvSpPr>
          <p:nvPr/>
        </p:nvSpPr>
        <p:spPr>
          <a:xfrm>
            <a:off x="5810250" y="1971675"/>
            <a:ext cx="50101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844ED707-2357-493B-A8D8-192D86828B8E}"/>
              </a:ext>
            </a:extLst>
          </p:cNvPr>
          <p:cNvSpPr>
            <a:spLocks noGrp="1"/>
          </p:cNvSpPr>
          <p:nvPr/>
        </p:nvSpPr>
        <p:spPr>
          <a:xfrm>
            <a:off x="5810250" y="2228850"/>
            <a:ext cx="68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8F1834"/>
                </a:solidFill>
              </a:defRPr>
            </a:pPr>
            <a:r>
              <a:rPr sz="2250" b="1">
                <a:solidFill>
                  <a:srgbClr val="8F1834"/>
                </a:solidFill>
              </a:rPr>
              <a:t>02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55F6AEC-8AEB-4406-9531-B85BB212DC21}"/>
              </a:ext>
            </a:extLst>
          </p:cNvPr>
          <p:cNvSpPr>
            <a:spLocks noGrp="1"/>
          </p:cNvSpPr>
          <p:nvPr/>
        </p:nvSpPr>
        <p:spPr>
          <a:xfrm>
            <a:off x="6705600" y="2228850"/>
            <a:ext cx="342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61D2B"/>
                </a:solidFill>
              </a:defRPr>
            </a:pPr>
            <a:r>
              <a:rPr sz="1575" b="1">
                <a:solidFill>
                  <a:srgbClr val="061D2B"/>
                </a:solidFill>
              </a:rPr>
              <a:t>跨境研修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FF6CD45-19AE-4189-87BC-8F1EECE1643F}"/>
              </a:ext>
            </a:extLst>
          </p:cNvPr>
          <p:cNvSpPr>
            <a:spLocks noGrp="1"/>
          </p:cNvSpPr>
          <p:nvPr/>
        </p:nvSpPr>
        <p:spPr>
          <a:xfrm>
            <a:off x="6705600" y="2600325"/>
            <a:ext cx="41719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串联北京、温哥华、波士顿与美国西海岸，理解不同商业环境。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E0761AE-6BD4-48A0-B64D-32FF267B7D28}"/>
              </a:ext>
            </a:extLst>
          </p:cNvPr>
          <p:cNvSpPr>
            <a:spLocks noGrp="1"/>
          </p:cNvSpPr>
          <p:nvPr/>
        </p:nvSpPr>
        <p:spPr>
          <a:xfrm>
            <a:off x="5810250" y="3228975"/>
            <a:ext cx="50101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14987FB-2A3F-4D7F-8C2D-A4E8415F8E60}"/>
              </a:ext>
            </a:extLst>
          </p:cNvPr>
          <p:cNvSpPr>
            <a:spLocks noGrp="1"/>
          </p:cNvSpPr>
          <p:nvPr/>
        </p:nvSpPr>
        <p:spPr>
          <a:xfrm>
            <a:off x="5810250" y="3486150"/>
            <a:ext cx="68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C7A66A"/>
                </a:solidFill>
              </a:defRPr>
            </a:pPr>
            <a:r>
              <a:rPr sz="2250" b="1">
                <a:solidFill>
                  <a:srgbClr val="C7A66A"/>
                </a:solidFill>
              </a:rPr>
              <a:t>03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389F17F-2423-4E5E-8D13-C1BAD325851D}"/>
              </a:ext>
            </a:extLst>
          </p:cNvPr>
          <p:cNvSpPr>
            <a:spLocks noGrp="1"/>
          </p:cNvSpPr>
          <p:nvPr/>
        </p:nvSpPr>
        <p:spPr>
          <a:xfrm>
            <a:off x="6705600" y="3486150"/>
            <a:ext cx="342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61D2B"/>
                </a:solidFill>
              </a:defRPr>
            </a:pPr>
            <a:r>
              <a:rPr sz="1575" b="1">
                <a:solidFill>
                  <a:srgbClr val="061D2B"/>
                </a:solidFill>
              </a:rPr>
              <a:t>双元师资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E93148F-D805-4A14-96F0-1D452F0A246B}"/>
              </a:ext>
            </a:extLst>
          </p:cNvPr>
          <p:cNvSpPr>
            <a:spLocks noGrp="1"/>
          </p:cNvSpPr>
          <p:nvPr/>
        </p:nvSpPr>
        <p:spPr>
          <a:xfrm>
            <a:off x="6705600" y="3857625"/>
            <a:ext cx="41719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由高校教授与产业实践者分享学术洞察、行业趋势与经营经验。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F8FD292C-8C04-45C7-AAC7-8AD0E5DBFF64}"/>
              </a:ext>
            </a:extLst>
          </p:cNvPr>
          <p:cNvSpPr>
            <a:spLocks noGrp="1"/>
          </p:cNvSpPr>
          <p:nvPr/>
        </p:nvSpPr>
        <p:spPr>
          <a:xfrm>
            <a:off x="5810250" y="4486275"/>
            <a:ext cx="50101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173EFC3-3180-4509-A693-462106FD9194}"/>
              </a:ext>
            </a:extLst>
          </p:cNvPr>
          <p:cNvSpPr>
            <a:spLocks noGrp="1"/>
          </p:cNvSpPr>
          <p:nvPr/>
        </p:nvSpPr>
        <p:spPr>
          <a:xfrm>
            <a:off x="5810250" y="4743450"/>
            <a:ext cx="6858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C7A66A"/>
                </a:solidFill>
              </a:defRPr>
            </a:pPr>
            <a:r>
              <a:rPr sz="2250" b="1">
                <a:solidFill>
                  <a:srgbClr val="C7A66A"/>
                </a:solidFill>
              </a:rPr>
              <a:t>04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CE297A8-214C-43D0-8AB0-6AAF3EC10240}"/>
              </a:ext>
            </a:extLst>
          </p:cNvPr>
          <p:cNvSpPr>
            <a:spLocks noGrp="1"/>
          </p:cNvSpPr>
          <p:nvPr/>
        </p:nvSpPr>
        <p:spPr>
          <a:xfrm>
            <a:off x="6705600" y="4743450"/>
            <a:ext cx="342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061D2B"/>
                </a:solidFill>
              </a:defRPr>
            </a:pPr>
            <a:r>
              <a:rPr sz="1575" b="1">
                <a:solidFill>
                  <a:srgbClr val="061D2B"/>
                </a:solidFill>
              </a:rPr>
              <a:t>场景学习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3638A67-29D8-480A-843B-E81CBBAD08E2}"/>
              </a:ext>
            </a:extLst>
          </p:cNvPr>
          <p:cNvSpPr>
            <a:spLocks noGrp="1"/>
          </p:cNvSpPr>
          <p:nvPr/>
        </p:nvSpPr>
        <p:spPr>
          <a:xfrm>
            <a:off x="6705600" y="5114925"/>
            <a:ext cx="41719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0">
                <a:solidFill>
                  <a:srgbClr val="6E777B"/>
                </a:solidFill>
              </a:defRPr>
            </a:pPr>
            <a:r>
              <a:rPr sz="975" b="0">
                <a:solidFill>
                  <a:srgbClr val="6E777B"/>
                </a:solidFill>
              </a:rPr>
              <a:t>通过企业参访、专题交流及同行研讨，将知识放回真实商业现场。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521D1A04-0A1E-4110-9AD2-5FA59621B288}"/>
              </a:ext>
            </a:extLst>
          </p:cNvPr>
          <p:cNvSpPr>
            <a:spLocks noGrp="1"/>
          </p:cNvSpPr>
          <p:nvPr/>
        </p:nvSpPr>
        <p:spPr>
          <a:xfrm>
            <a:off x="5810250" y="5743575"/>
            <a:ext cx="50101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FB8E5D8D-A039-429E-905F-E9D934535A1F}"/>
              </a:ext>
            </a:extLst>
          </p:cNvPr>
          <p:cNvSpPr>
            <a:spLocks noGrp="1"/>
          </p:cNvSpPr>
          <p:nvPr/>
        </p:nvSpPr>
        <p:spPr>
          <a:xfrm>
            <a:off x="685800" y="5543550"/>
            <a:ext cx="4095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061D2B"/>
                </a:solidFill>
              </a:defRPr>
            </a:pPr>
            <a:r>
              <a:rPr sz="1050" b="1">
                <a:solidFill>
                  <a:srgbClr val="061D2B"/>
                </a:solidFill>
              </a:rPr>
              <a:t>完成规定学习安排后，按项目要求获得结业证明。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246E0252-6CB8-475A-99FF-056105396C52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师资、课程、参访安排、证书名称及颁发条件以最终发布和正式文件为准。</a:t>
            </a:r>
          </a:p>
        </p:txBody>
      </p:sp>
    </p:spTree>
    <p:extLst>
      <p:ext uri="{BB962C8B-B14F-4D97-AF65-F5344CB8AC3E}">
        <p14:creationId xmlns:p14="http://schemas.microsoft.com/office/powerpoint/2010/main" val="494214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1D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639122C6-1F29-4914-B3A4-3502CE35B168}"/>
              </a:ext>
            </a:extLst>
          </p:cNvPr>
          <p:cNvSpPr>
            <a:spLocks noGrp="1"/>
          </p:cNvSpPr>
          <p:nvPr/>
        </p:nvSpPr>
        <p:spPr>
          <a:xfrm>
            <a:off x="685800" y="36195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GLOBAL LEARNING JOURNEY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C49AA8C-57B9-4496-9340-59484D4D73E9}"/>
              </a:ext>
            </a:extLst>
          </p:cNvPr>
          <p:cNvSpPr>
            <a:spLocks noGrp="1"/>
          </p:cNvSpPr>
          <p:nvPr/>
        </p:nvSpPr>
        <p:spPr>
          <a:xfrm>
            <a:off x="685800" y="647700"/>
            <a:ext cx="8001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75" b="1">
                <a:solidFill>
                  <a:srgbClr val="FFFFFF"/>
                </a:solidFill>
              </a:defRPr>
            </a:pPr>
            <a:r>
              <a:rPr sz="2475" b="1">
                <a:solidFill>
                  <a:srgbClr val="FFFFFF"/>
                </a:solidFill>
              </a:rPr>
              <a:t>一条横跨中国与北美的学习旅程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A89C9EC-E7A9-48A0-96E6-693676A6C48E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8097A5"/>
                </a:solidFill>
              </a:defRPr>
            </a:pPr>
            <a:r>
              <a:rPr sz="900" b="1">
                <a:solidFill>
                  <a:srgbClr val="8097A5"/>
                </a:solidFill>
              </a:rPr>
              <a:t>04</a:t>
            </a:r>
          </a:p>
        </p:txBody>
      </p:sp>
      <p:pic>
        <p:nvPicPr>
          <p:cNvPr id="53" name="图片 52"/>
          <p:cNvPicPr>
            <a:picLocks noChangeAspect="1"/>
          </p:cNvPicPr>
          <p:nvPr/>
        </p:nvPicPr>
        <p:blipFill>
          <a:blip r:embed="rId3"/>
          <a:srcRect l="1649" r="1649"/>
          <a:stretch>
            <a:fillRect/>
          </a:stretch>
        </p:blipFill>
        <p:spPr>
          <a:xfrm>
            <a:off x="685800" y="1409700"/>
            <a:ext cx="2476500" cy="180975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76FEFDC6-6D14-498C-95BB-8C28A62EC788}"/>
              </a:ext>
            </a:extLst>
          </p:cNvPr>
          <p:cNvSpPr>
            <a:spLocks noGrp="1"/>
          </p:cNvSpPr>
          <p:nvPr/>
        </p:nvSpPr>
        <p:spPr>
          <a:xfrm>
            <a:off x="685800" y="1409700"/>
            <a:ext cx="2476500" cy="18097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F9D734C-188F-441B-B6D2-39A9550B31D1}"/>
              </a:ext>
            </a:extLst>
          </p:cNvPr>
          <p:cNvSpPr>
            <a:spLocks noGrp="1"/>
          </p:cNvSpPr>
          <p:nvPr/>
        </p:nvSpPr>
        <p:spPr>
          <a:xfrm>
            <a:off x="857250" y="27432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北京</a:t>
            </a:r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4"/>
          <a:srcRect l="1128" r="1128"/>
          <a:stretch>
            <a:fillRect/>
          </a:stretch>
        </p:blipFill>
        <p:spPr>
          <a:xfrm>
            <a:off x="3390900" y="1409700"/>
            <a:ext cx="2476500" cy="180975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35D00FF-BCB8-4A59-9F3A-0562F25DF9B1}"/>
              </a:ext>
            </a:extLst>
          </p:cNvPr>
          <p:cNvSpPr>
            <a:spLocks noGrp="1"/>
          </p:cNvSpPr>
          <p:nvPr/>
        </p:nvSpPr>
        <p:spPr>
          <a:xfrm>
            <a:off x="3390900" y="1409700"/>
            <a:ext cx="2476500" cy="18097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55145603-F009-4EBE-8201-2DDBD2D38636}"/>
              </a:ext>
            </a:extLst>
          </p:cNvPr>
          <p:cNvSpPr>
            <a:spLocks noGrp="1"/>
          </p:cNvSpPr>
          <p:nvPr/>
        </p:nvSpPr>
        <p:spPr>
          <a:xfrm>
            <a:off x="3562350" y="27432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温哥华</a:t>
            </a:r>
          </a:p>
        </p:txBody>
      </p:sp>
      <p:pic>
        <p:nvPicPr>
          <p:cNvPr id="59" name="图片 58"/>
          <p:cNvPicPr>
            <a:picLocks noChangeAspect="1"/>
          </p:cNvPicPr>
          <p:nvPr/>
        </p:nvPicPr>
        <p:blipFill>
          <a:blip r:embed="rId5"/>
          <a:srcRect l="4386" r="4386"/>
          <a:stretch>
            <a:fillRect/>
          </a:stretch>
        </p:blipFill>
        <p:spPr>
          <a:xfrm>
            <a:off x="6096000" y="1409700"/>
            <a:ext cx="2476500" cy="1809750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B789161-33B8-44FA-9834-6E86CF535DC4}"/>
              </a:ext>
            </a:extLst>
          </p:cNvPr>
          <p:cNvSpPr>
            <a:spLocks noGrp="1"/>
          </p:cNvSpPr>
          <p:nvPr/>
        </p:nvSpPr>
        <p:spPr>
          <a:xfrm>
            <a:off x="6096000" y="1409700"/>
            <a:ext cx="2476500" cy="18097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4423D32-BA6B-4492-97F2-53E3C7716F51}"/>
              </a:ext>
            </a:extLst>
          </p:cNvPr>
          <p:cNvSpPr>
            <a:spLocks noGrp="1"/>
          </p:cNvSpPr>
          <p:nvPr/>
        </p:nvSpPr>
        <p:spPr>
          <a:xfrm>
            <a:off x="6267450" y="27432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波士顿</a:t>
            </a: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6"/>
          <a:srcRect l="8823" r="8823"/>
          <a:stretch>
            <a:fillRect/>
          </a:stretch>
        </p:blipFill>
        <p:spPr>
          <a:xfrm>
            <a:off x="8801100" y="1409700"/>
            <a:ext cx="2476500" cy="1809750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602E589A-47E3-41C3-A2AF-3A85DF835921}"/>
              </a:ext>
            </a:extLst>
          </p:cNvPr>
          <p:cNvSpPr>
            <a:spLocks noGrp="1"/>
          </p:cNvSpPr>
          <p:nvPr/>
        </p:nvSpPr>
        <p:spPr>
          <a:xfrm>
            <a:off x="8801100" y="1409700"/>
            <a:ext cx="2476500" cy="180975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D38517C-137C-4E85-B08C-CB4C1A21F374}"/>
              </a:ext>
            </a:extLst>
          </p:cNvPr>
          <p:cNvSpPr>
            <a:spLocks noGrp="1"/>
          </p:cNvSpPr>
          <p:nvPr/>
        </p:nvSpPr>
        <p:spPr>
          <a:xfrm>
            <a:off x="8972550" y="27432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美国西海岸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6F05E23-069A-41ED-923B-70C210051644}"/>
              </a:ext>
            </a:extLst>
          </p:cNvPr>
          <p:cNvSpPr>
            <a:spLocks noGrp="1"/>
          </p:cNvSpPr>
          <p:nvPr/>
        </p:nvSpPr>
        <p:spPr>
          <a:xfrm>
            <a:off x="876300" y="4095750"/>
            <a:ext cx="10439400" cy="19050"/>
          </a:xfrm>
          <a:prstGeom prst="rect">
            <a:avLst/>
          </a:prstGeom>
          <a:solidFill>
            <a:srgbClr val="3A556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6148370F-5266-4BD1-8C35-90A36697F66D}"/>
              </a:ext>
            </a:extLst>
          </p:cNvPr>
          <p:cNvSpPr>
            <a:spLocks noGrp="1"/>
          </p:cNvSpPr>
          <p:nvPr/>
        </p:nvSpPr>
        <p:spPr>
          <a:xfrm>
            <a:off x="752475" y="3981450"/>
            <a:ext cx="228600" cy="228600"/>
          </a:xfrm>
          <a:prstGeom prst="ellipse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F5D7A85F-4390-45AF-ACC8-CFEBEC1096E7}"/>
              </a:ext>
            </a:extLst>
          </p:cNvPr>
          <p:cNvSpPr>
            <a:spLocks noGrp="1"/>
          </p:cNvSpPr>
          <p:nvPr/>
        </p:nvSpPr>
        <p:spPr>
          <a:xfrm>
            <a:off x="685800" y="43243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C7A66A"/>
                </a:solidFill>
              </a:defRPr>
            </a:pPr>
            <a:r>
              <a:rPr sz="750" b="1">
                <a:solidFill>
                  <a:srgbClr val="C7A66A"/>
                </a:solidFill>
              </a:rPr>
              <a:t>OCT 2026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0572CD89-9A40-4EC0-8C48-86CFB0BAA941}"/>
              </a:ext>
            </a:extLst>
          </p:cNvPr>
          <p:cNvSpPr>
            <a:spLocks noGrp="1"/>
          </p:cNvSpPr>
          <p:nvPr/>
        </p:nvSpPr>
        <p:spPr>
          <a:xfrm>
            <a:off x="685800" y="4572000"/>
            <a:ext cx="16002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北京大学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B101B29-D518-4AF7-8CF6-F1E205119669}"/>
              </a:ext>
            </a:extLst>
          </p:cNvPr>
          <p:cNvSpPr>
            <a:spLocks noGrp="1"/>
          </p:cNvSpPr>
          <p:nvPr/>
        </p:nvSpPr>
        <p:spPr>
          <a:xfrm>
            <a:off x="685800" y="4914900"/>
            <a:ext cx="1600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核心课程 · 企业参访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C9818A01-634A-4EE4-BCCC-3D911CA744F3}"/>
              </a:ext>
            </a:extLst>
          </p:cNvPr>
          <p:cNvSpPr>
            <a:spLocks noGrp="1"/>
          </p:cNvSpPr>
          <p:nvPr/>
        </p:nvSpPr>
        <p:spPr>
          <a:xfrm>
            <a:off x="685800" y="53530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7天</a:t>
            </a: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02BBC99A-089D-481C-A991-9DCF054D79A1}"/>
              </a:ext>
            </a:extLst>
          </p:cNvPr>
          <p:cNvSpPr>
            <a:spLocks noGrp="1"/>
          </p:cNvSpPr>
          <p:nvPr/>
        </p:nvSpPr>
        <p:spPr>
          <a:xfrm>
            <a:off x="2562225" y="3981450"/>
            <a:ext cx="228600" cy="228600"/>
          </a:xfrm>
          <a:prstGeom prst="ellipse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BDC840C-A374-4166-B52A-1716B03A75C2}"/>
              </a:ext>
            </a:extLst>
          </p:cNvPr>
          <p:cNvSpPr>
            <a:spLocks noGrp="1"/>
          </p:cNvSpPr>
          <p:nvPr/>
        </p:nvSpPr>
        <p:spPr>
          <a:xfrm>
            <a:off x="2495550" y="43243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C7A66A"/>
                </a:solidFill>
              </a:defRPr>
            </a:pPr>
            <a:r>
              <a:rPr sz="750" b="1">
                <a:solidFill>
                  <a:srgbClr val="C7A66A"/>
                </a:solidFill>
              </a:rPr>
              <a:t>MODULE 01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B4C998E2-261C-4AEC-A726-467B3E289BAA}"/>
              </a:ext>
            </a:extLst>
          </p:cNvPr>
          <p:cNvSpPr>
            <a:spLocks noGrp="1"/>
          </p:cNvSpPr>
          <p:nvPr/>
        </p:nvSpPr>
        <p:spPr>
          <a:xfrm>
            <a:off x="2495550" y="4572000"/>
            <a:ext cx="16002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温哥华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7AD0D3D3-DB3C-4431-8C23-3EFF692568DB}"/>
              </a:ext>
            </a:extLst>
          </p:cNvPr>
          <p:cNvSpPr>
            <a:spLocks noGrp="1"/>
          </p:cNvSpPr>
          <p:nvPr/>
        </p:nvSpPr>
        <p:spPr>
          <a:xfrm>
            <a:off x="2495550" y="4914900"/>
            <a:ext cx="1600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北美政经 · 企业出海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1D14147-938F-4DE7-841B-59E17D447475}"/>
              </a:ext>
            </a:extLst>
          </p:cNvPr>
          <p:cNvSpPr>
            <a:spLocks noGrp="1"/>
          </p:cNvSpPr>
          <p:nvPr/>
        </p:nvSpPr>
        <p:spPr>
          <a:xfrm>
            <a:off x="2495550" y="53530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2天</a:t>
            </a: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C6965F6F-67F3-4AD3-8DE6-55501D7F179F}"/>
              </a:ext>
            </a:extLst>
          </p:cNvPr>
          <p:cNvSpPr>
            <a:spLocks noGrp="1"/>
          </p:cNvSpPr>
          <p:nvPr/>
        </p:nvSpPr>
        <p:spPr>
          <a:xfrm>
            <a:off x="4371975" y="3981450"/>
            <a:ext cx="228600" cy="228600"/>
          </a:xfrm>
          <a:prstGeom prst="ellipse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B58E7675-8CEC-464F-8ED7-84A61D398E13}"/>
              </a:ext>
            </a:extLst>
          </p:cNvPr>
          <p:cNvSpPr>
            <a:spLocks noGrp="1"/>
          </p:cNvSpPr>
          <p:nvPr/>
        </p:nvSpPr>
        <p:spPr>
          <a:xfrm>
            <a:off x="4305300" y="43243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C7A66A"/>
                </a:solidFill>
              </a:defRPr>
            </a:pPr>
            <a:r>
              <a:rPr sz="750" b="1">
                <a:solidFill>
                  <a:srgbClr val="C7A66A"/>
                </a:solidFill>
              </a:rPr>
              <a:t>MODULE 02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88D5900-2F01-4CDA-B678-4E2C2A87F816}"/>
              </a:ext>
            </a:extLst>
          </p:cNvPr>
          <p:cNvSpPr>
            <a:spLocks noGrp="1"/>
          </p:cNvSpPr>
          <p:nvPr/>
        </p:nvSpPr>
        <p:spPr>
          <a:xfrm>
            <a:off x="4305300" y="4572000"/>
            <a:ext cx="16002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波士顿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CA4ADEF-CC1E-457A-84FC-3DE376DCA20C}"/>
              </a:ext>
            </a:extLst>
          </p:cNvPr>
          <p:cNvSpPr>
            <a:spLocks noGrp="1"/>
          </p:cNvSpPr>
          <p:nvPr/>
        </p:nvSpPr>
        <p:spPr>
          <a:xfrm>
            <a:off x="4305300" y="4914900"/>
            <a:ext cx="1600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学术交流 · 美东名校参访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CE6A126-DC83-44C3-83D1-EF35ECBF5789}"/>
              </a:ext>
            </a:extLst>
          </p:cNvPr>
          <p:cNvSpPr>
            <a:spLocks noGrp="1"/>
          </p:cNvSpPr>
          <p:nvPr/>
        </p:nvSpPr>
        <p:spPr>
          <a:xfrm>
            <a:off x="4305300" y="53530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3天</a:t>
            </a: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4774D00E-4146-4B98-8F5B-B8F9FC20F058}"/>
              </a:ext>
            </a:extLst>
          </p:cNvPr>
          <p:cNvSpPr>
            <a:spLocks noGrp="1"/>
          </p:cNvSpPr>
          <p:nvPr/>
        </p:nvSpPr>
        <p:spPr>
          <a:xfrm>
            <a:off x="6181725" y="3981450"/>
            <a:ext cx="228600" cy="228600"/>
          </a:xfrm>
          <a:prstGeom prst="ellipse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1D1E9987-DF82-4BFD-9CCA-1BA2DB032308}"/>
              </a:ext>
            </a:extLst>
          </p:cNvPr>
          <p:cNvSpPr>
            <a:spLocks noGrp="1"/>
          </p:cNvSpPr>
          <p:nvPr/>
        </p:nvSpPr>
        <p:spPr>
          <a:xfrm>
            <a:off x="6115050" y="43243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C7A66A"/>
                </a:solidFill>
              </a:defRPr>
            </a:pPr>
            <a:r>
              <a:rPr sz="750" b="1">
                <a:solidFill>
                  <a:srgbClr val="C7A66A"/>
                </a:solidFill>
              </a:rPr>
              <a:t>MODULE 03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ECB35E2-067F-48DF-9BA7-4ECC78D085C7}"/>
              </a:ext>
            </a:extLst>
          </p:cNvPr>
          <p:cNvSpPr>
            <a:spLocks noGrp="1"/>
          </p:cNvSpPr>
          <p:nvPr/>
        </p:nvSpPr>
        <p:spPr>
          <a:xfrm>
            <a:off x="6115050" y="4572000"/>
            <a:ext cx="16002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温哥华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117E5BB0-37F8-4013-8214-10DE98F06697}"/>
              </a:ext>
            </a:extLst>
          </p:cNvPr>
          <p:cNvSpPr>
            <a:spLocks noGrp="1"/>
          </p:cNvSpPr>
          <p:nvPr/>
        </p:nvSpPr>
        <p:spPr>
          <a:xfrm>
            <a:off x="6115050" y="4914900"/>
            <a:ext cx="1600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专题课程 · 跨境经营研讨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148C5589-8BBC-45D2-A733-3BA68F2F2121}"/>
              </a:ext>
            </a:extLst>
          </p:cNvPr>
          <p:cNvSpPr>
            <a:spLocks noGrp="1"/>
          </p:cNvSpPr>
          <p:nvPr/>
        </p:nvSpPr>
        <p:spPr>
          <a:xfrm>
            <a:off x="6115050" y="53530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2天</a:t>
            </a: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9429F9B7-05D1-4624-82F8-05D8A2FD6F53}"/>
              </a:ext>
            </a:extLst>
          </p:cNvPr>
          <p:cNvSpPr>
            <a:spLocks noGrp="1"/>
          </p:cNvSpPr>
          <p:nvPr/>
        </p:nvSpPr>
        <p:spPr>
          <a:xfrm>
            <a:off x="7991475" y="3981450"/>
            <a:ext cx="228600" cy="228600"/>
          </a:xfrm>
          <a:prstGeom prst="ellipse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ECDCCF70-A759-4465-A368-7EF06C22715B}"/>
              </a:ext>
            </a:extLst>
          </p:cNvPr>
          <p:cNvSpPr>
            <a:spLocks noGrp="1"/>
          </p:cNvSpPr>
          <p:nvPr/>
        </p:nvSpPr>
        <p:spPr>
          <a:xfrm>
            <a:off x="7924800" y="43243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C7A66A"/>
                </a:solidFill>
              </a:defRPr>
            </a:pPr>
            <a:r>
              <a:rPr sz="750" b="1">
                <a:solidFill>
                  <a:srgbClr val="C7A66A"/>
                </a:solidFill>
              </a:rPr>
              <a:t>MODULE 04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3569FE4-7C38-4319-8470-4C973E1F1FBD}"/>
              </a:ext>
            </a:extLst>
          </p:cNvPr>
          <p:cNvSpPr>
            <a:spLocks noGrp="1"/>
          </p:cNvSpPr>
          <p:nvPr/>
        </p:nvSpPr>
        <p:spPr>
          <a:xfrm>
            <a:off x="7924800" y="4572000"/>
            <a:ext cx="16002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美国西海岸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B7459409-7605-4CFD-8717-2855E1831AF9}"/>
              </a:ext>
            </a:extLst>
          </p:cNvPr>
          <p:cNvSpPr>
            <a:spLocks noGrp="1"/>
          </p:cNvSpPr>
          <p:nvPr/>
        </p:nvSpPr>
        <p:spPr>
          <a:xfrm>
            <a:off x="7924800" y="4914900"/>
            <a:ext cx="1600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科技企业 · 创新产业交流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C5401DA0-B54B-4B55-8BAB-7B33E90586DF}"/>
              </a:ext>
            </a:extLst>
          </p:cNvPr>
          <p:cNvSpPr>
            <a:spLocks noGrp="1"/>
          </p:cNvSpPr>
          <p:nvPr/>
        </p:nvSpPr>
        <p:spPr>
          <a:xfrm>
            <a:off x="7924800" y="53530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2天</a:t>
            </a:r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05C25F3C-4AE6-43EE-93BC-5F6B5AD391F8}"/>
              </a:ext>
            </a:extLst>
          </p:cNvPr>
          <p:cNvSpPr>
            <a:spLocks noGrp="1"/>
          </p:cNvSpPr>
          <p:nvPr/>
        </p:nvSpPr>
        <p:spPr>
          <a:xfrm>
            <a:off x="9801225" y="3981450"/>
            <a:ext cx="228600" cy="228600"/>
          </a:xfrm>
          <a:prstGeom prst="ellipse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D664E02-5BA9-4047-8E4A-B2C187903FD2}"/>
              </a:ext>
            </a:extLst>
          </p:cNvPr>
          <p:cNvSpPr>
            <a:spLocks noGrp="1"/>
          </p:cNvSpPr>
          <p:nvPr/>
        </p:nvSpPr>
        <p:spPr>
          <a:xfrm>
            <a:off x="9734550" y="43243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1">
                <a:solidFill>
                  <a:srgbClr val="C7A66A"/>
                </a:solidFill>
              </a:defRPr>
            </a:pPr>
            <a:r>
              <a:rPr sz="750" b="1">
                <a:solidFill>
                  <a:srgbClr val="C7A66A"/>
                </a:solidFill>
              </a:rPr>
              <a:t>OCT 2027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5CEE6AD1-C69A-443B-B9A5-2B86949F62F3}"/>
              </a:ext>
            </a:extLst>
          </p:cNvPr>
          <p:cNvSpPr>
            <a:spLocks noGrp="1"/>
          </p:cNvSpPr>
          <p:nvPr/>
        </p:nvSpPr>
        <p:spPr>
          <a:xfrm>
            <a:off x="9734550" y="4572000"/>
            <a:ext cx="1600200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北京大学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E420BF92-61F9-48D6-8D23-B86DF74B539F}"/>
              </a:ext>
            </a:extLst>
          </p:cNvPr>
          <p:cNvSpPr>
            <a:spLocks noGrp="1"/>
          </p:cNvSpPr>
          <p:nvPr/>
        </p:nvSpPr>
        <p:spPr>
          <a:xfrm>
            <a:off x="9734550" y="4914900"/>
            <a:ext cx="16002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总结学习 · 结业典礼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06AEC3C3-203C-4DA4-9798-A41B6282608C}"/>
              </a:ext>
            </a:extLst>
          </p:cNvPr>
          <p:cNvSpPr>
            <a:spLocks noGrp="1"/>
          </p:cNvSpPr>
          <p:nvPr/>
        </p:nvSpPr>
        <p:spPr>
          <a:xfrm>
            <a:off x="9734550" y="5353050"/>
            <a:ext cx="16002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C7A66A"/>
                </a:solidFill>
              </a:defRPr>
            </a:pPr>
            <a:r>
              <a:rPr sz="825" b="1">
                <a:solidFill>
                  <a:srgbClr val="C7A66A"/>
                </a:solidFill>
              </a:rPr>
              <a:t>7天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1E84DFF3-D199-4AD7-A1E3-C08A1506DAB3}"/>
              </a:ext>
            </a:extLst>
          </p:cNvPr>
          <p:cNvSpPr>
            <a:spLocks noGrp="1"/>
          </p:cNvSpPr>
          <p:nvPr/>
        </p:nvSpPr>
        <p:spPr>
          <a:xfrm>
            <a:off x="10001250" y="5495925"/>
            <a:ext cx="8953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2850" b="1">
                <a:solidFill>
                  <a:srgbClr val="C7A66A"/>
                </a:solidFill>
              </a:defRPr>
            </a:pPr>
            <a:r>
              <a:rPr sz="2850" b="1">
                <a:solidFill>
                  <a:srgbClr val="C7A66A"/>
                </a:solidFill>
              </a:rPr>
              <a:t>23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70A435F-0EA9-4A42-975F-3DCC9B5242C1}"/>
              </a:ext>
            </a:extLst>
          </p:cNvPr>
          <p:cNvSpPr>
            <a:spLocks noGrp="1"/>
          </p:cNvSpPr>
          <p:nvPr/>
        </p:nvSpPr>
        <p:spPr>
          <a:xfrm>
            <a:off x="9810750" y="5953125"/>
            <a:ext cx="108585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AFC0C8"/>
                </a:solidFill>
              </a:defRPr>
            </a:pPr>
            <a:r>
              <a:rPr sz="825" b="0">
                <a:solidFill>
                  <a:srgbClr val="AFC0C8"/>
                </a:solidFill>
              </a:rPr>
              <a:t>拟定学习天数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A71C406-BFC5-47E7-8AF5-4C22602E22C4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91A4AF"/>
                </a:solidFill>
              </a:defRPr>
            </a:pPr>
            <a:r>
              <a:rPr sz="750" b="0">
                <a:solidFill>
                  <a:srgbClr val="91A4AF"/>
                </a:solidFill>
              </a:rPr>
              <a:t>拟定周期：2026年10月—2027年10月；海外学校交流、企业参访、具体日期、顺序及地点以最终确认和实际执行为准。</a:t>
            </a:r>
          </a:p>
        </p:txBody>
      </p:sp>
    </p:spTree>
    <p:extLst>
      <p:ext uri="{BB962C8B-B14F-4D97-AF65-F5344CB8AC3E}">
        <p14:creationId xmlns:p14="http://schemas.microsoft.com/office/powerpoint/2010/main" val="1124495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>
            <a:extLst>
              <a:ext uri="{FF2B5EF4-FFF2-40B4-BE49-F238E27FC236}">
                <a16:creationId xmlns:a16="http://schemas.microsoft.com/office/drawing/2014/main" id="{3DD9DE04-CD31-416F-93F9-C213F02540C8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CURRICULUM ARCHITECTURE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E817A66-26CE-4B71-9A9D-3076A161F7C6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05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3F5F0BB-27F4-404D-8304-84DEA7BD81E4}"/>
              </a:ext>
            </a:extLst>
          </p:cNvPr>
          <p:cNvSpPr>
            <a:spLocks noGrp="1"/>
          </p:cNvSpPr>
          <p:nvPr/>
        </p:nvSpPr>
        <p:spPr>
          <a:xfrm>
            <a:off x="685800" y="857250"/>
            <a:ext cx="85725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61D2B"/>
                </a:solidFill>
              </a:defRPr>
            </a:pPr>
            <a:r>
              <a:rPr sz="2550" b="1">
                <a:solidFill>
                  <a:srgbClr val="061D2B"/>
                </a:solidFill>
              </a:rPr>
              <a:t>六大知识板块，构成经营者的系统地图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690DD97B-4DF3-4212-8DE8-1AF269B05736}"/>
              </a:ext>
            </a:extLst>
          </p:cNvPr>
          <p:cNvSpPr>
            <a:spLocks noGrp="1"/>
          </p:cNvSpPr>
          <p:nvPr/>
        </p:nvSpPr>
        <p:spPr>
          <a:xfrm>
            <a:off x="4238625" y="1866900"/>
            <a:ext cx="3714750" cy="3714750"/>
          </a:xfrm>
          <a:prstGeom prst="ellipse">
            <a:avLst/>
          </a:prstGeom>
          <a:noFill/>
          <a:ln w="9525">
            <a:solidFill>
              <a:srgbClr val="D8D1C5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D6F6F903-1B3B-44D3-914D-5E452D7926D3}"/>
              </a:ext>
            </a:extLst>
          </p:cNvPr>
          <p:cNvSpPr>
            <a:spLocks noGrp="1"/>
          </p:cNvSpPr>
          <p:nvPr/>
        </p:nvSpPr>
        <p:spPr>
          <a:xfrm>
            <a:off x="4905375" y="2533650"/>
            <a:ext cx="2381250" cy="2381250"/>
          </a:xfrm>
          <a:prstGeom prst="ellipse">
            <a:avLst/>
          </a:prstGeom>
          <a:solidFill>
            <a:srgbClr val="061D2B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D60F493-88E8-4BC5-8948-1E3D05FC9932}"/>
              </a:ext>
            </a:extLst>
          </p:cNvPr>
          <p:cNvSpPr>
            <a:spLocks noGrp="1"/>
          </p:cNvSpPr>
          <p:nvPr/>
        </p:nvSpPr>
        <p:spPr>
          <a:xfrm>
            <a:off x="5219700" y="3105150"/>
            <a:ext cx="1752600" cy="971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经营者的</a:t>
            </a:r>
          </a:p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系统知识地图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1EF970C-33AC-423F-9723-0A3C232D719E}"/>
              </a:ext>
            </a:extLst>
          </p:cNvPr>
          <p:cNvSpPr>
            <a:spLocks noGrp="1"/>
          </p:cNvSpPr>
          <p:nvPr/>
        </p:nvSpPr>
        <p:spPr>
          <a:xfrm>
            <a:off x="723900" y="18573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01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E5430311-A4E6-47B1-9DA4-0F395961CF3A}"/>
              </a:ext>
            </a:extLst>
          </p:cNvPr>
          <p:cNvSpPr>
            <a:spLocks noGrp="1"/>
          </p:cNvSpPr>
          <p:nvPr/>
        </p:nvSpPr>
        <p:spPr>
          <a:xfrm>
            <a:off x="1219200" y="18097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宏观与国情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4A5013A-07BB-4BD4-8A18-3AB23D544EE2}"/>
              </a:ext>
            </a:extLst>
          </p:cNvPr>
          <p:cNvSpPr>
            <a:spLocks noGrp="1"/>
          </p:cNvSpPr>
          <p:nvPr/>
        </p:nvSpPr>
        <p:spPr>
          <a:xfrm>
            <a:off x="1219200" y="215265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政治 · 经济 · 社会 · 法治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5E4BBB5-F4E6-4B65-AB85-DE026D90D190}"/>
              </a:ext>
            </a:extLst>
          </p:cNvPr>
          <p:cNvSpPr>
            <a:spLocks noGrp="1"/>
          </p:cNvSpPr>
          <p:nvPr/>
        </p:nvSpPr>
        <p:spPr>
          <a:xfrm>
            <a:off x="723900" y="371475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CDBC81F-CCAE-42B7-B226-D90BECB5D836}"/>
              </a:ext>
            </a:extLst>
          </p:cNvPr>
          <p:cNvSpPr>
            <a:spLocks noGrp="1"/>
          </p:cNvSpPr>
          <p:nvPr/>
        </p:nvSpPr>
        <p:spPr>
          <a:xfrm>
            <a:off x="1219200" y="366712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全球与秩序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DFA126A-D924-43B5-AE6F-CF57A8B5F8B3}"/>
              </a:ext>
            </a:extLst>
          </p:cNvPr>
          <p:cNvSpPr>
            <a:spLocks noGrp="1"/>
          </p:cNvSpPr>
          <p:nvPr/>
        </p:nvSpPr>
        <p:spPr>
          <a:xfrm>
            <a:off x="1219200" y="4010025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中美关系 · 贸易 · 文明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2F30BC3-0D45-4746-81D6-CC87405B7354}"/>
              </a:ext>
            </a:extLst>
          </p:cNvPr>
          <p:cNvSpPr>
            <a:spLocks noGrp="1"/>
          </p:cNvSpPr>
          <p:nvPr/>
        </p:nvSpPr>
        <p:spPr>
          <a:xfrm>
            <a:off x="8382000" y="18573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03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E48DD64-2342-439E-AC77-ED969654FB2F}"/>
              </a:ext>
            </a:extLst>
          </p:cNvPr>
          <p:cNvSpPr>
            <a:spLocks noGrp="1"/>
          </p:cNvSpPr>
          <p:nvPr/>
        </p:nvSpPr>
        <p:spPr>
          <a:xfrm>
            <a:off x="8877300" y="180975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科技与产业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31990A7-3947-44CC-A3C5-D4B9F7D4DBA8}"/>
              </a:ext>
            </a:extLst>
          </p:cNvPr>
          <p:cNvSpPr>
            <a:spLocks noGrp="1"/>
          </p:cNvSpPr>
          <p:nvPr/>
        </p:nvSpPr>
        <p:spPr>
          <a:xfrm>
            <a:off x="8877300" y="215265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AI · 机器人 · 新能源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5C56038-4F12-4DD2-B61D-C9F43D606123}"/>
              </a:ext>
            </a:extLst>
          </p:cNvPr>
          <p:cNvSpPr>
            <a:spLocks noGrp="1"/>
          </p:cNvSpPr>
          <p:nvPr/>
        </p:nvSpPr>
        <p:spPr>
          <a:xfrm>
            <a:off x="8382000" y="371475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04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C7DF077-567C-42C4-BDFC-0792600A3C3C}"/>
              </a:ext>
            </a:extLst>
          </p:cNvPr>
          <p:cNvSpPr>
            <a:spLocks noGrp="1"/>
          </p:cNvSpPr>
          <p:nvPr/>
        </p:nvSpPr>
        <p:spPr>
          <a:xfrm>
            <a:off x="8877300" y="3667125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金融与资本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6ECE1AA-3AA0-4D2B-9C96-918C0B8A21EB}"/>
              </a:ext>
            </a:extLst>
          </p:cNvPr>
          <p:cNvSpPr>
            <a:spLocks noGrp="1"/>
          </p:cNvSpPr>
          <p:nvPr/>
        </p:nvSpPr>
        <p:spPr>
          <a:xfrm>
            <a:off x="8877300" y="4010025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数字金融 · 投资 · 上市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5C066C0-424C-4ADE-B8CE-CD6A7B52701F}"/>
              </a:ext>
            </a:extLst>
          </p:cNvPr>
          <p:cNvSpPr>
            <a:spLocks noGrp="1"/>
          </p:cNvSpPr>
          <p:nvPr/>
        </p:nvSpPr>
        <p:spPr>
          <a:xfrm>
            <a:off x="2714625" y="53816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05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ACB8C60-5407-499C-ACE7-C6942400341D}"/>
              </a:ext>
            </a:extLst>
          </p:cNvPr>
          <p:cNvSpPr>
            <a:spLocks noGrp="1"/>
          </p:cNvSpPr>
          <p:nvPr/>
        </p:nvSpPr>
        <p:spPr>
          <a:xfrm>
            <a:off x="3209925" y="533400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组织与增长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9D247C3-1A3B-4D4E-9A48-4053860AEA2E}"/>
              </a:ext>
            </a:extLst>
          </p:cNvPr>
          <p:cNvSpPr>
            <a:spLocks noGrp="1"/>
          </p:cNvSpPr>
          <p:nvPr/>
        </p:nvSpPr>
        <p:spPr>
          <a:xfrm>
            <a:off x="3209925" y="56769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组织 · 营销 · 市场竞争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B4C9EA0F-3B41-490A-95C1-E27B4F4123E7}"/>
              </a:ext>
            </a:extLst>
          </p:cNvPr>
          <p:cNvSpPr>
            <a:spLocks noGrp="1"/>
          </p:cNvSpPr>
          <p:nvPr/>
        </p:nvSpPr>
        <p:spPr>
          <a:xfrm>
            <a:off x="6762750" y="53816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06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CF9358FE-E26C-4F58-860C-04FAC6D7200D}"/>
              </a:ext>
            </a:extLst>
          </p:cNvPr>
          <p:cNvSpPr>
            <a:spLocks noGrp="1"/>
          </p:cNvSpPr>
          <p:nvPr/>
        </p:nvSpPr>
        <p:spPr>
          <a:xfrm>
            <a:off x="7258050" y="5334000"/>
            <a:ext cx="228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创业与实践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9774F0C3-4303-4A55-823B-0FECB9E01E55}"/>
              </a:ext>
            </a:extLst>
          </p:cNvPr>
          <p:cNvSpPr>
            <a:spLocks noGrp="1"/>
          </p:cNvSpPr>
          <p:nvPr/>
        </p:nvSpPr>
        <p:spPr>
          <a:xfrm>
            <a:off x="7258050" y="5676900"/>
            <a:ext cx="2381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创业 · 医疗 · 企业参访</a:t>
            </a:r>
          </a:p>
        </p:txBody>
      </p:sp>
    </p:spTree>
    <p:extLst>
      <p:ext uri="{BB962C8B-B14F-4D97-AF65-F5344CB8AC3E}">
        <p14:creationId xmlns:p14="http://schemas.microsoft.com/office/powerpoint/2010/main" val="604293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>
            <a:extLst>
              <a:ext uri="{FF2B5EF4-FFF2-40B4-BE49-F238E27FC236}">
                <a16:creationId xmlns:a16="http://schemas.microsoft.com/office/drawing/2014/main" id="{2894BB8A-F5CB-4E70-8128-C314F7E3EFA5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SELECTED COURSES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0079676-5A0A-4BF5-B013-3C72379864E0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001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61D2B"/>
                </a:solidFill>
              </a:defRPr>
            </a:pPr>
            <a:r>
              <a:rPr sz="2550" b="1">
                <a:solidFill>
                  <a:srgbClr val="061D2B"/>
                </a:solidFill>
              </a:rPr>
              <a:t>核心课程 01｜洞察中国与世界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A5C5CB1-842C-49E4-92DC-E05EE8366C7F}"/>
              </a:ext>
            </a:extLst>
          </p:cNvPr>
          <p:cNvSpPr>
            <a:spLocks noGrp="1"/>
          </p:cNvSpPr>
          <p:nvPr/>
        </p:nvSpPr>
        <p:spPr>
          <a:xfrm>
            <a:off x="685800" y="1409700"/>
            <a:ext cx="590550" cy="2857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39E4B1E-0F54-4B09-A94A-1507BDD5D96A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06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E505BE1-8BC3-4435-80CB-D171300CC179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14B7B38-9EAF-4632-AF76-F682CF8565D8}"/>
              </a:ext>
            </a:extLst>
          </p:cNvPr>
          <p:cNvSpPr>
            <a:spLocks noGrp="1"/>
          </p:cNvSpPr>
          <p:nvPr/>
        </p:nvSpPr>
        <p:spPr>
          <a:xfrm>
            <a:off x="685800" y="16383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486857B-889B-4833-A23A-B8E0432DAF53}"/>
              </a:ext>
            </a:extLst>
          </p:cNvPr>
          <p:cNvSpPr>
            <a:spLocks noGrp="1"/>
          </p:cNvSpPr>
          <p:nvPr/>
        </p:nvSpPr>
        <p:spPr>
          <a:xfrm>
            <a:off x="1352550" y="16383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国家治理逻辑与中国政治发展趋势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AE644E9E-2AF6-4AE4-AFED-2E81BE231A88}"/>
              </a:ext>
            </a:extLst>
          </p:cNvPr>
          <p:cNvSpPr>
            <a:spLocks noGrp="1"/>
          </p:cNvSpPr>
          <p:nvPr/>
        </p:nvSpPr>
        <p:spPr>
          <a:xfrm>
            <a:off x="8858250" y="16383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任剑涛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4F35C094-0434-4E58-845C-E1CD62436DDA}"/>
              </a:ext>
            </a:extLst>
          </p:cNvPr>
          <p:cNvSpPr>
            <a:spLocks noGrp="1"/>
          </p:cNvSpPr>
          <p:nvPr/>
        </p:nvSpPr>
        <p:spPr>
          <a:xfrm>
            <a:off x="685800" y="25336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89700A1-1197-46F7-BA5F-7E9AC52051B2}"/>
              </a:ext>
            </a:extLst>
          </p:cNvPr>
          <p:cNvSpPr>
            <a:spLocks noGrp="1"/>
          </p:cNvSpPr>
          <p:nvPr/>
        </p:nvSpPr>
        <p:spPr>
          <a:xfrm>
            <a:off x="685800" y="20764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E43BBD1-EB30-4256-A880-EF8AE53BD035}"/>
              </a:ext>
            </a:extLst>
          </p:cNvPr>
          <p:cNvSpPr>
            <a:spLocks noGrp="1"/>
          </p:cNvSpPr>
          <p:nvPr/>
        </p:nvSpPr>
        <p:spPr>
          <a:xfrm>
            <a:off x="1352550" y="20764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当前中国经济形势分析与政策走势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1107AD7-9AFB-4DF7-B904-D5B2DD868C18}"/>
              </a:ext>
            </a:extLst>
          </p:cNvPr>
          <p:cNvSpPr>
            <a:spLocks noGrp="1"/>
          </p:cNvSpPr>
          <p:nvPr/>
        </p:nvSpPr>
        <p:spPr>
          <a:xfrm>
            <a:off x="8858250" y="20764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张延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FAF5FCE7-AB35-43FF-9052-7D3876CC9516}"/>
              </a:ext>
            </a:extLst>
          </p:cNvPr>
          <p:cNvSpPr>
            <a:spLocks noGrp="1"/>
          </p:cNvSpPr>
          <p:nvPr/>
        </p:nvSpPr>
        <p:spPr>
          <a:xfrm>
            <a:off x="685800" y="29718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B6A5E5D-B612-4931-992C-D3A7EF4B6E35}"/>
              </a:ext>
            </a:extLst>
          </p:cNvPr>
          <p:cNvSpPr>
            <a:spLocks noGrp="1"/>
          </p:cNvSpPr>
          <p:nvPr/>
        </p:nvSpPr>
        <p:spPr>
          <a:xfrm>
            <a:off x="685800" y="25146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03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8F84180-C674-4D64-970D-98E0DEC0EDF7}"/>
              </a:ext>
            </a:extLst>
          </p:cNvPr>
          <p:cNvSpPr>
            <a:spLocks noGrp="1"/>
          </p:cNvSpPr>
          <p:nvPr/>
        </p:nvSpPr>
        <p:spPr>
          <a:xfrm>
            <a:off x="1352550" y="25146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理解当下中国：社会学视角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1011747-7856-41EF-B9DE-C626AB51AAFA}"/>
              </a:ext>
            </a:extLst>
          </p:cNvPr>
          <p:cNvSpPr>
            <a:spLocks noGrp="1"/>
          </p:cNvSpPr>
          <p:nvPr/>
        </p:nvSpPr>
        <p:spPr>
          <a:xfrm>
            <a:off x="8858250" y="25146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张静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E5EC616-B475-4B93-A693-6D3C90EAEE80}"/>
              </a:ext>
            </a:extLst>
          </p:cNvPr>
          <p:cNvSpPr>
            <a:spLocks noGrp="1"/>
          </p:cNvSpPr>
          <p:nvPr/>
        </p:nvSpPr>
        <p:spPr>
          <a:xfrm>
            <a:off x="685800" y="34099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03DEB4C-F9EF-4102-B6F7-1A8ADDAB2377}"/>
              </a:ext>
            </a:extLst>
          </p:cNvPr>
          <p:cNvSpPr>
            <a:spLocks noGrp="1"/>
          </p:cNvSpPr>
          <p:nvPr/>
        </p:nvSpPr>
        <p:spPr>
          <a:xfrm>
            <a:off x="685800" y="29527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04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4B85FAB9-14F8-4E24-96CB-C02C6C20E7F2}"/>
              </a:ext>
            </a:extLst>
          </p:cNvPr>
          <p:cNvSpPr>
            <a:spLocks noGrp="1"/>
          </p:cNvSpPr>
          <p:nvPr/>
        </p:nvSpPr>
        <p:spPr>
          <a:xfrm>
            <a:off x="1352550" y="29527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中国国情与法治发展态势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3C23904-B358-4FEA-A3B2-A5095100C23E}"/>
              </a:ext>
            </a:extLst>
          </p:cNvPr>
          <p:cNvSpPr>
            <a:spLocks noGrp="1"/>
          </p:cNvSpPr>
          <p:nvPr/>
        </p:nvSpPr>
        <p:spPr>
          <a:xfrm>
            <a:off x="8858250" y="29527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周旺生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61BDDC30-8376-4D6A-9D36-D4C1762774BF}"/>
              </a:ext>
            </a:extLst>
          </p:cNvPr>
          <p:cNvSpPr>
            <a:spLocks noGrp="1"/>
          </p:cNvSpPr>
          <p:nvPr/>
        </p:nvSpPr>
        <p:spPr>
          <a:xfrm>
            <a:off x="685800" y="38481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EECEDBE-BBCE-4C76-929A-DA6ED181231D}"/>
              </a:ext>
            </a:extLst>
          </p:cNvPr>
          <p:cNvSpPr>
            <a:spLocks noGrp="1"/>
          </p:cNvSpPr>
          <p:nvPr/>
        </p:nvSpPr>
        <p:spPr>
          <a:xfrm>
            <a:off x="685800" y="33909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05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E75186E-ED8D-4C98-9D07-693D88C1437D}"/>
              </a:ext>
            </a:extLst>
          </p:cNvPr>
          <p:cNvSpPr>
            <a:spLocks noGrp="1"/>
          </p:cNvSpPr>
          <p:nvPr/>
        </p:nvSpPr>
        <p:spPr>
          <a:xfrm>
            <a:off x="1352550" y="33909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文明的冲突与世界秩序的未来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52E4A6A2-40C2-4A1A-8DA1-25908062EE09}"/>
              </a:ext>
            </a:extLst>
          </p:cNvPr>
          <p:cNvSpPr>
            <a:spLocks noGrp="1"/>
          </p:cNvSpPr>
          <p:nvPr/>
        </p:nvSpPr>
        <p:spPr>
          <a:xfrm>
            <a:off x="8858250" y="33909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李强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AF1E0B19-3DDF-4DA5-AC69-5A2DAD2424DB}"/>
              </a:ext>
            </a:extLst>
          </p:cNvPr>
          <p:cNvSpPr>
            <a:spLocks noGrp="1"/>
          </p:cNvSpPr>
          <p:nvPr/>
        </p:nvSpPr>
        <p:spPr>
          <a:xfrm>
            <a:off x="685800" y="42862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DA28A60-4ADB-4D75-8BB5-A61E7AFAD455}"/>
              </a:ext>
            </a:extLst>
          </p:cNvPr>
          <p:cNvSpPr>
            <a:spLocks noGrp="1"/>
          </p:cNvSpPr>
          <p:nvPr/>
        </p:nvSpPr>
        <p:spPr>
          <a:xfrm>
            <a:off x="685800" y="38290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06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F1B81F30-5FED-4D01-BF46-D713CA7CE975}"/>
              </a:ext>
            </a:extLst>
          </p:cNvPr>
          <p:cNvSpPr>
            <a:spLocks noGrp="1"/>
          </p:cNvSpPr>
          <p:nvPr/>
        </p:nvSpPr>
        <p:spPr>
          <a:xfrm>
            <a:off x="1352550" y="38290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中美关系走向与中美博弈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468CA081-CA13-4643-9003-8E88F0B89DF3}"/>
              </a:ext>
            </a:extLst>
          </p:cNvPr>
          <p:cNvSpPr>
            <a:spLocks noGrp="1"/>
          </p:cNvSpPr>
          <p:nvPr/>
        </p:nvSpPr>
        <p:spPr>
          <a:xfrm>
            <a:off x="8858250" y="38290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王缉思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88CF45DB-AEE2-4D68-893C-FD56895FE8ED}"/>
              </a:ext>
            </a:extLst>
          </p:cNvPr>
          <p:cNvSpPr>
            <a:spLocks noGrp="1"/>
          </p:cNvSpPr>
          <p:nvPr/>
        </p:nvSpPr>
        <p:spPr>
          <a:xfrm>
            <a:off x="685800" y="47244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53120EC-6B3E-4522-90D5-9FCACC8CD50A}"/>
              </a:ext>
            </a:extLst>
          </p:cNvPr>
          <p:cNvSpPr>
            <a:spLocks noGrp="1"/>
          </p:cNvSpPr>
          <p:nvPr/>
        </p:nvSpPr>
        <p:spPr>
          <a:xfrm>
            <a:off x="685800" y="42672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07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A5D5793-123F-4779-9DDD-52366F89722D}"/>
              </a:ext>
            </a:extLst>
          </p:cNvPr>
          <p:cNvSpPr>
            <a:spLocks noGrp="1"/>
          </p:cNvSpPr>
          <p:nvPr/>
        </p:nvSpPr>
        <p:spPr>
          <a:xfrm>
            <a:off x="1352550" y="42672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中美贸易战及对中国经济的影响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F170367C-B9F4-4944-ADB9-CE1FA9D60FE3}"/>
              </a:ext>
            </a:extLst>
          </p:cNvPr>
          <p:cNvSpPr>
            <a:spLocks noGrp="1"/>
          </p:cNvSpPr>
          <p:nvPr/>
        </p:nvSpPr>
        <p:spPr>
          <a:xfrm>
            <a:off x="8858250" y="42672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陈斌开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4337712-0AF5-4B43-8BA2-889BA719140B}"/>
              </a:ext>
            </a:extLst>
          </p:cNvPr>
          <p:cNvSpPr>
            <a:spLocks noGrp="1"/>
          </p:cNvSpPr>
          <p:nvPr/>
        </p:nvSpPr>
        <p:spPr>
          <a:xfrm>
            <a:off x="685800" y="51625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4D1DB665-88FF-4737-BFFE-1F8CEA18ED94}"/>
              </a:ext>
            </a:extLst>
          </p:cNvPr>
          <p:cNvSpPr>
            <a:spLocks noGrp="1"/>
          </p:cNvSpPr>
          <p:nvPr/>
        </p:nvSpPr>
        <p:spPr>
          <a:xfrm>
            <a:off x="685800" y="47053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08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98CCE3C5-C404-4CC4-92C7-F3B1A5FDE0A5}"/>
              </a:ext>
            </a:extLst>
          </p:cNvPr>
          <p:cNvSpPr>
            <a:spLocks noGrp="1"/>
          </p:cNvSpPr>
          <p:nvPr/>
        </p:nvSpPr>
        <p:spPr>
          <a:xfrm>
            <a:off x="1352550" y="47053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加拿大的政治经济环境与企业出海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B1F4328-C039-4A48-8922-A0AA62DA052A}"/>
              </a:ext>
            </a:extLst>
          </p:cNvPr>
          <p:cNvSpPr>
            <a:spLocks noGrp="1"/>
          </p:cNvSpPr>
          <p:nvPr/>
        </p:nvSpPr>
        <p:spPr>
          <a:xfrm>
            <a:off x="8858250" y="47053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张国任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93B8421F-0154-405E-BBDA-9D75E3928D69}"/>
              </a:ext>
            </a:extLst>
          </p:cNvPr>
          <p:cNvSpPr>
            <a:spLocks noGrp="1"/>
          </p:cNvSpPr>
          <p:nvPr/>
        </p:nvSpPr>
        <p:spPr>
          <a:xfrm>
            <a:off x="685800" y="56007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AA579158-D086-4E1B-BC13-F752C0C78D6B}"/>
              </a:ext>
            </a:extLst>
          </p:cNvPr>
          <p:cNvSpPr>
            <a:spLocks noGrp="1"/>
          </p:cNvSpPr>
          <p:nvPr/>
        </p:nvSpPr>
        <p:spPr>
          <a:xfrm>
            <a:off x="685800" y="51435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09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B7E1D7E6-82E7-4F3E-B241-C25E995CB0D2}"/>
              </a:ext>
            </a:extLst>
          </p:cNvPr>
          <p:cNvSpPr>
            <a:spLocks noGrp="1"/>
          </p:cNvSpPr>
          <p:nvPr/>
        </p:nvSpPr>
        <p:spPr>
          <a:xfrm>
            <a:off x="1352550" y="51435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E777B"/>
                </a:solidFill>
              </a:defRPr>
            </a:pPr>
            <a:r>
              <a:rPr sz="1200" b="0">
                <a:solidFill>
                  <a:srgbClr val="6E777B"/>
                </a:solidFill>
              </a:rPr>
              <a:t>拟增设专题课程（一）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51D08528-D4D7-4339-8A95-1D66A7FD7A50}"/>
              </a:ext>
            </a:extLst>
          </p:cNvPr>
          <p:cNvSpPr>
            <a:spLocks noGrp="1"/>
          </p:cNvSpPr>
          <p:nvPr/>
        </p:nvSpPr>
        <p:spPr>
          <a:xfrm>
            <a:off x="8858250" y="51435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C7A66A"/>
                </a:solidFill>
              </a:defRPr>
            </a:pPr>
            <a:r>
              <a:rPr sz="975" b="1">
                <a:solidFill>
                  <a:srgbClr val="C7A66A"/>
                </a:solidFill>
              </a:rPr>
              <a:t>课程与教授确认中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31312A15-77F7-4BC6-B408-A7BE5E027C70}"/>
              </a:ext>
            </a:extLst>
          </p:cNvPr>
          <p:cNvSpPr>
            <a:spLocks noGrp="1"/>
          </p:cNvSpPr>
          <p:nvPr/>
        </p:nvSpPr>
        <p:spPr>
          <a:xfrm>
            <a:off x="685800" y="60388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1FE2F2F0-A439-431D-B2B4-EDD730A5CE65}"/>
              </a:ext>
            </a:extLst>
          </p:cNvPr>
          <p:cNvSpPr>
            <a:spLocks noGrp="1"/>
          </p:cNvSpPr>
          <p:nvPr/>
        </p:nvSpPr>
        <p:spPr>
          <a:xfrm>
            <a:off x="685800" y="55816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10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D7304C5-2FAD-439F-96D2-4C24ACDAF583}"/>
              </a:ext>
            </a:extLst>
          </p:cNvPr>
          <p:cNvSpPr>
            <a:spLocks noGrp="1"/>
          </p:cNvSpPr>
          <p:nvPr/>
        </p:nvSpPr>
        <p:spPr>
          <a:xfrm>
            <a:off x="1352550" y="55816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E777B"/>
                </a:solidFill>
              </a:defRPr>
            </a:pPr>
            <a:r>
              <a:rPr sz="1200" b="0">
                <a:solidFill>
                  <a:srgbClr val="6E777B"/>
                </a:solidFill>
              </a:rPr>
              <a:t>拟增设专题课程（二）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C63C622-8C22-4630-A27C-5EB283A04F7D}"/>
              </a:ext>
            </a:extLst>
          </p:cNvPr>
          <p:cNvSpPr>
            <a:spLocks noGrp="1"/>
          </p:cNvSpPr>
          <p:nvPr/>
        </p:nvSpPr>
        <p:spPr>
          <a:xfrm>
            <a:off x="8858250" y="55816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C7A66A"/>
                </a:solidFill>
              </a:defRPr>
            </a:pPr>
            <a:r>
              <a:rPr sz="975" b="1">
                <a:solidFill>
                  <a:srgbClr val="C7A66A"/>
                </a:solidFill>
              </a:rPr>
              <a:t>课程与教授确认中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10EBAD4D-0764-4B8A-8C20-CA1C343ADE33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课程及师资为拟定安排，以最终确认和实际授课为准。</a:t>
            </a:r>
          </a:p>
        </p:txBody>
      </p:sp>
    </p:spTree>
    <p:extLst>
      <p:ext uri="{BB962C8B-B14F-4D97-AF65-F5344CB8AC3E}">
        <p14:creationId xmlns:p14="http://schemas.microsoft.com/office/powerpoint/2010/main" val="1040760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 49">
            <a:extLst>
              <a:ext uri="{FF2B5EF4-FFF2-40B4-BE49-F238E27FC236}">
                <a16:creationId xmlns:a16="http://schemas.microsoft.com/office/drawing/2014/main" id="{CB315EA2-1C58-423D-BE81-679EF67E2580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SELECTED COURSES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906D6219-5E8E-4B5C-BA2F-E0493E44B5A6}"/>
              </a:ext>
            </a:extLst>
          </p:cNvPr>
          <p:cNvSpPr>
            <a:spLocks noGrp="1"/>
          </p:cNvSpPr>
          <p:nvPr/>
        </p:nvSpPr>
        <p:spPr>
          <a:xfrm>
            <a:off x="685800" y="762000"/>
            <a:ext cx="10001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61D2B"/>
                </a:solidFill>
              </a:defRPr>
            </a:pPr>
            <a:r>
              <a:rPr sz="2550" b="1">
                <a:solidFill>
                  <a:srgbClr val="061D2B"/>
                </a:solidFill>
              </a:rPr>
              <a:t>核心课程 02｜经营、科技与资本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9FD51809-5589-490C-8A35-ADF8DA3874C8}"/>
              </a:ext>
            </a:extLst>
          </p:cNvPr>
          <p:cNvSpPr>
            <a:spLocks noGrp="1"/>
          </p:cNvSpPr>
          <p:nvPr/>
        </p:nvSpPr>
        <p:spPr>
          <a:xfrm>
            <a:off x="685800" y="1409700"/>
            <a:ext cx="590550" cy="2857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1FF989D-70F8-4418-8CEB-2001B8E181C6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07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2B12EF1D-C263-4654-B479-6A6A12C3FEFD}"/>
              </a:ext>
            </a:extLst>
          </p:cNvPr>
          <p:cNvSpPr>
            <a:spLocks noGrp="1"/>
          </p:cNvSpPr>
          <p:nvPr/>
        </p:nvSpPr>
        <p:spPr>
          <a:xfrm>
            <a:off x="685800" y="20383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C3113F9-2C20-4DC6-AD23-162F5E5F6249}"/>
              </a:ext>
            </a:extLst>
          </p:cNvPr>
          <p:cNvSpPr>
            <a:spLocks noGrp="1"/>
          </p:cNvSpPr>
          <p:nvPr/>
        </p:nvSpPr>
        <p:spPr>
          <a:xfrm>
            <a:off x="685800" y="15811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01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C522877-2381-4E20-A705-C0B51A6E469C}"/>
              </a:ext>
            </a:extLst>
          </p:cNvPr>
          <p:cNvSpPr>
            <a:spLocks noGrp="1"/>
          </p:cNvSpPr>
          <p:nvPr/>
        </p:nvSpPr>
        <p:spPr>
          <a:xfrm>
            <a:off x="1352550" y="15811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中国高新技术与产业投资新风口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8102A94-E484-461A-AE41-2293DD8B64D8}"/>
              </a:ext>
            </a:extLst>
          </p:cNvPr>
          <p:cNvSpPr>
            <a:spLocks noGrp="1"/>
          </p:cNvSpPr>
          <p:nvPr/>
        </p:nvSpPr>
        <p:spPr>
          <a:xfrm>
            <a:off x="8858250" y="15811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陈章良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04D0D48-B658-4C4E-AEE2-5C8E08337057}"/>
              </a:ext>
            </a:extLst>
          </p:cNvPr>
          <p:cNvSpPr>
            <a:spLocks noGrp="1"/>
          </p:cNvSpPr>
          <p:nvPr/>
        </p:nvSpPr>
        <p:spPr>
          <a:xfrm>
            <a:off x="685800" y="2447925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F10F2F8-9960-4BC8-80AC-37722EB47E73}"/>
              </a:ext>
            </a:extLst>
          </p:cNvPr>
          <p:cNvSpPr>
            <a:spLocks noGrp="1"/>
          </p:cNvSpPr>
          <p:nvPr/>
        </p:nvSpPr>
        <p:spPr>
          <a:xfrm>
            <a:off x="685800" y="1990725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02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72BCC60-39A6-410F-B7AF-9DC6B4301860}"/>
              </a:ext>
            </a:extLst>
          </p:cNvPr>
          <p:cNvSpPr>
            <a:spLocks noGrp="1"/>
          </p:cNvSpPr>
          <p:nvPr/>
        </p:nvSpPr>
        <p:spPr>
          <a:xfrm>
            <a:off x="1352550" y="1990725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数字技术迭代与数字金融国家战略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23E90A6-7F49-4E68-BFF8-69ECDFC73A4D}"/>
              </a:ext>
            </a:extLst>
          </p:cNvPr>
          <p:cNvSpPr>
            <a:spLocks noGrp="1"/>
          </p:cNvSpPr>
          <p:nvPr/>
        </p:nvSpPr>
        <p:spPr>
          <a:xfrm>
            <a:off x="8858250" y="1990725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李礼辉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735DF437-ABE1-4C76-AFF4-5751128ECDB7}"/>
              </a:ext>
            </a:extLst>
          </p:cNvPr>
          <p:cNvSpPr>
            <a:spLocks noGrp="1"/>
          </p:cNvSpPr>
          <p:nvPr/>
        </p:nvSpPr>
        <p:spPr>
          <a:xfrm>
            <a:off x="685800" y="28575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E414A4D-EF01-4F10-9AD3-C830F3A29260}"/>
              </a:ext>
            </a:extLst>
          </p:cNvPr>
          <p:cNvSpPr>
            <a:spLocks noGrp="1"/>
          </p:cNvSpPr>
          <p:nvPr/>
        </p:nvSpPr>
        <p:spPr>
          <a:xfrm>
            <a:off x="685800" y="24003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03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B5DBC8-57B6-4A02-9A56-D63A4710259E}"/>
              </a:ext>
            </a:extLst>
          </p:cNvPr>
          <p:cNvSpPr>
            <a:spLocks noGrp="1"/>
          </p:cNvSpPr>
          <p:nvPr/>
        </p:nvSpPr>
        <p:spPr>
          <a:xfrm>
            <a:off x="1352550" y="24003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数字营销理论与实践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B69A2F9-6B39-4B96-BCA4-5D686721898E}"/>
              </a:ext>
            </a:extLst>
          </p:cNvPr>
          <p:cNvSpPr>
            <a:spLocks noGrp="1"/>
          </p:cNvSpPr>
          <p:nvPr/>
        </p:nvSpPr>
        <p:spPr>
          <a:xfrm>
            <a:off x="8858250" y="24003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张影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D846B5E-854E-4BCD-85DD-E6762B02E481}"/>
              </a:ext>
            </a:extLst>
          </p:cNvPr>
          <p:cNvSpPr>
            <a:spLocks noGrp="1"/>
          </p:cNvSpPr>
          <p:nvPr/>
        </p:nvSpPr>
        <p:spPr>
          <a:xfrm>
            <a:off x="685800" y="3267075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621BFA39-0112-4F57-94DB-06EAC7BC94F3}"/>
              </a:ext>
            </a:extLst>
          </p:cNvPr>
          <p:cNvSpPr>
            <a:spLocks noGrp="1"/>
          </p:cNvSpPr>
          <p:nvPr/>
        </p:nvSpPr>
        <p:spPr>
          <a:xfrm>
            <a:off x="685800" y="2809875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04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1F3850A-BD51-4E6E-965C-E99F62071FDD}"/>
              </a:ext>
            </a:extLst>
          </p:cNvPr>
          <p:cNvSpPr>
            <a:spLocks noGrp="1"/>
          </p:cNvSpPr>
          <p:nvPr/>
        </p:nvSpPr>
        <p:spPr>
          <a:xfrm>
            <a:off x="1352550" y="2809875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组织管理——以华为公司为例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CBBE016-4DD5-473C-95C2-3649A3A1F70E}"/>
              </a:ext>
            </a:extLst>
          </p:cNvPr>
          <p:cNvSpPr>
            <a:spLocks noGrp="1"/>
          </p:cNvSpPr>
          <p:nvPr/>
        </p:nvSpPr>
        <p:spPr>
          <a:xfrm>
            <a:off x="8858250" y="2809875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丁守海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F462BAA3-BDB8-421E-875E-661BC6CAE3D9}"/>
              </a:ext>
            </a:extLst>
          </p:cNvPr>
          <p:cNvSpPr>
            <a:spLocks noGrp="1"/>
          </p:cNvSpPr>
          <p:nvPr/>
        </p:nvSpPr>
        <p:spPr>
          <a:xfrm>
            <a:off x="685800" y="36766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899B3F0-33CB-4A2F-AFAE-772916F5256F}"/>
              </a:ext>
            </a:extLst>
          </p:cNvPr>
          <p:cNvSpPr>
            <a:spLocks noGrp="1"/>
          </p:cNvSpPr>
          <p:nvPr/>
        </p:nvSpPr>
        <p:spPr>
          <a:xfrm>
            <a:off x="685800" y="32194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05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AC0A41F-9B53-4E34-8147-480C985B663C}"/>
              </a:ext>
            </a:extLst>
          </p:cNvPr>
          <p:cNvSpPr>
            <a:spLocks noGrp="1"/>
          </p:cNvSpPr>
          <p:nvPr/>
        </p:nvSpPr>
        <p:spPr>
          <a:xfrm>
            <a:off x="1352550" y="32194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全面推进人形机器人生产力时代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C7040657-2FB1-4E3C-9BF0-AA6E58F0C8C7}"/>
              </a:ext>
            </a:extLst>
          </p:cNvPr>
          <p:cNvSpPr>
            <a:spLocks noGrp="1"/>
          </p:cNvSpPr>
          <p:nvPr/>
        </p:nvSpPr>
        <p:spPr>
          <a:xfrm>
            <a:off x="8858250" y="32194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王鹤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6C8CEC8-D4F3-4753-9A0A-A43C76A9A4A9}"/>
              </a:ext>
            </a:extLst>
          </p:cNvPr>
          <p:cNvSpPr>
            <a:spLocks noGrp="1"/>
          </p:cNvSpPr>
          <p:nvPr/>
        </p:nvSpPr>
        <p:spPr>
          <a:xfrm>
            <a:off x="685800" y="4086225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4AB02A1-67A1-40B1-BF9E-77FE95CA5C65}"/>
              </a:ext>
            </a:extLst>
          </p:cNvPr>
          <p:cNvSpPr>
            <a:spLocks noGrp="1"/>
          </p:cNvSpPr>
          <p:nvPr/>
        </p:nvSpPr>
        <p:spPr>
          <a:xfrm>
            <a:off x="685800" y="3629025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06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D465FC8-2584-42CE-80E6-7A1C859EBC44}"/>
              </a:ext>
            </a:extLst>
          </p:cNvPr>
          <p:cNvSpPr>
            <a:spLocks noGrp="1"/>
          </p:cNvSpPr>
          <p:nvPr/>
        </p:nvSpPr>
        <p:spPr>
          <a:xfrm>
            <a:off x="1352550" y="3629025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博弈论与市场竞争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73C0340-3058-4526-99C8-8BA62A01AB2D}"/>
              </a:ext>
            </a:extLst>
          </p:cNvPr>
          <p:cNvSpPr>
            <a:spLocks noGrp="1"/>
          </p:cNvSpPr>
          <p:nvPr/>
        </p:nvSpPr>
        <p:spPr>
          <a:xfrm>
            <a:off x="8858250" y="3629025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董志勇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5CBBD17A-634B-468E-B7B9-0F157CCF2163}"/>
              </a:ext>
            </a:extLst>
          </p:cNvPr>
          <p:cNvSpPr>
            <a:spLocks noGrp="1"/>
          </p:cNvSpPr>
          <p:nvPr/>
        </p:nvSpPr>
        <p:spPr>
          <a:xfrm>
            <a:off x="685800" y="44958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0FC9B76F-8EA1-41E2-B14B-3E54C4C1C85C}"/>
              </a:ext>
            </a:extLst>
          </p:cNvPr>
          <p:cNvSpPr>
            <a:spLocks noGrp="1"/>
          </p:cNvSpPr>
          <p:nvPr/>
        </p:nvSpPr>
        <p:spPr>
          <a:xfrm>
            <a:off x="685800" y="40386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07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70761A1F-E564-4970-9A6D-8E6EBABF476B}"/>
              </a:ext>
            </a:extLst>
          </p:cNvPr>
          <p:cNvSpPr>
            <a:spLocks noGrp="1"/>
          </p:cNvSpPr>
          <p:nvPr/>
        </p:nvSpPr>
        <p:spPr>
          <a:xfrm>
            <a:off x="1352550" y="40386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中国产业投资实践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A7AEFD6-BA39-44B4-AB44-302CC9827EED}"/>
              </a:ext>
            </a:extLst>
          </p:cNvPr>
          <p:cNvSpPr>
            <a:spLocks noGrp="1"/>
          </p:cNvSpPr>
          <p:nvPr/>
        </p:nvSpPr>
        <p:spPr>
          <a:xfrm>
            <a:off x="8858250" y="40386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姜琳杰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B71C8565-51B3-40BC-8C1B-E9BFD6C74FF0}"/>
              </a:ext>
            </a:extLst>
          </p:cNvPr>
          <p:cNvSpPr>
            <a:spLocks noGrp="1"/>
          </p:cNvSpPr>
          <p:nvPr/>
        </p:nvSpPr>
        <p:spPr>
          <a:xfrm>
            <a:off x="685800" y="4905375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34320CF-52A4-4029-96FC-C5AA1C6F6D03}"/>
              </a:ext>
            </a:extLst>
          </p:cNvPr>
          <p:cNvSpPr>
            <a:spLocks noGrp="1"/>
          </p:cNvSpPr>
          <p:nvPr/>
        </p:nvSpPr>
        <p:spPr>
          <a:xfrm>
            <a:off x="685800" y="4448175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08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3FB81245-F303-4B68-B6A0-F987B19EE51F}"/>
              </a:ext>
            </a:extLst>
          </p:cNvPr>
          <p:cNvSpPr>
            <a:spLocks noGrp="1"/>
          </p:cNvSpPr>
          <p:nvPr/>
        </p:nvSpPr>
        <p:spPr>
          <a:xfrm>
            <a:off x="1352550" y="4448175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无界餐饮模式与创业感悟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688DA1E7-A408-4E69-A5BA-352DA1C64EEC}"/>
              </a:ext>
            </a:extLst>
          </p:cNvPr>
          <p:cNvSpPr>
            <a:spLocks noGrp="1"/>
          </p:cNvSpPr>
          <p:nvPr/>
        </p:nvSpPr>
        <p:spPr>
          <a:xfrm>
            <a:off x="8858250" y="4448175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张天一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07DF8A5F-2508-461E-BA50-FAE267ECF1B2}"/>
              </a:ext>
            </a:extLst>
          </p:cNvPr>
          <p:cNvSpPr>
            <a:spLocks noGrp="1"/>
          </p:cNvSpPr>
          <p:nvPr/>
        </p:nvSpPr>
        <p:spPr>
          <a:xfrm>
            <a:off x="685800" y="531495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B92DFE14-C5B4-4789-8FE1-60B6B67A87B0}"/>
              </a:ext>
            </a:extLst>
          </p:cNvPr>
          <p:cNvSpPr>
            <a:spLocks noGrp="1"/>
          </p:cNvSpPr>
          <p:nvPr/>
        </p:nvSpPr>
        <p:spPr>
          <a:xfrm>
            <a:off x="685800" y="485775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09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7CC1462F-2541-4F33-AB0A-493F7498F079}"/>
              </a:ext>
            </a:extLst>
          </p:cNvPr>
          <p:cNvSpPr>
            <a:spLocks noGrp="1"/>
          </p:cNvSpPr>
          <p:nvPr/>
        </p:nvSpPr>
        <p:spPr>
          <a:xfrm>
            <a:off x="1352550" y="485775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国内企业上市之路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833C9D9B-1DA4-4A0D-B9A9-033BB8EB9991}"/>
              </a:ext>
            </a:extLst>
          </p:cNvPr>
          <p:cNvSpPr>
            <a:spLocks noGrp="1"/>
          </p:cNvSpPr>
          <p:nvPr/>
        </p:nvSpPr>
        <p:spPr>
          <a:xfrm>
            <a:off x="8858250" y="485775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李斌</a:t>
            </a: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BD605D70-2AE2-4298-81E9-8B112B3354AA}"/>
              </a:ext>
            </a:extLst>
          </p:cNvPr>
          <p:cNvSpPr>
            <a:spLocks noGrp="1"/>
          </p:cNvSpPr>
          <p:nvPr/>
        </p:nvSpPr>
        <p:spPr>
          <a:xfrm>
            <a:off x="685800" y="5724525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94B3370-78A9-414E-B255-4ED87C52923A}"/>
              </a:ext>
            </a:extLst>
          </p:cNvPr>
          <p:cNvSpPr>
            <a:spLocks noGrp="1"/>
          </p:cNvSpPr>
          <p:nvPr/>
        </p:nvSpPr>
        <p:spPr>
          <a:xfrm>
            <a:off x="685800" y="5267325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10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E6ECC3CE-4553-4433-B1F7-D2926D3B474B}"/>
              </a:ext>
            </a:extLst>
          </p:cNvPr>
          <p:cNvSpPr>
            <a:spLocks noGrp="1"/>
          </p:cNvSpPr>
          <p:nvPr/>
        </p:nvSpPr>
        <p:spPr>
          <a:xfrm>
            <a:off x="1352550" y="5267325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13232D"/>
                </a:solidFill>
              </a:defRPr>
            </a:pPr>
            <a:r>
              <a:rPr sz="1200" b="1">
                <a:solidFill>
                  <a:srgbClr val="13232D"/>
                </a:solidFill>
              </a:rPr>
              <a:t>智慧医疗与国际前沿癌症治疗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2BC62481-7AF2-4B0E-A7BF-E04367265009}"/>
              </a:ext>
            </a:extLst>
          </p:cNvPr>
          <p:cNvSpPr>
            <a:spLocks noGrp="1"/>
          </p:cNvSpPr>
          <p:nvPr/>
        </p:nvSpPr>
        <p:spPr>
          <a:xfrm>
            <a:off x="8858250" y="5267325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487A92"/>
                </a:solidFill>
              </a:defRPr>
            </a:pPr>
            <a:r>
              <a:rPr sz="975" b="1">
                <a:solidFill>
                  <a:srgbClr val="487A92"/>
                </a:solidFill>
              </a:rPr>
              <a:t>刘军伟 / 曾海山</a:t>
            </a: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D2980DCB-0FCB-401B-843C-97CB53961CCD}"/>
              </a:ext>
            </a:extLst>
          </p:cNvPr>
          <p:cNvSpPr>
            <a:spLocks noGrp="1"/>
          </p:cNvSpPr>
          <p:nvPr/>
        </p:nvSpPr>
        <p:spPr>
          <a:xfrm>
            <a:off x="685800" y="6134100"/>
            <a:ext cx="1082040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C45505E-95BA-4AC9-871F-23F77D21B94B}"/>
              </a:ext>
            </a:extLst>
          </p:cNvPr>
          <p:cNvSpPr>
            <a:spLocks noGrp="1"/>
          </p:cNvSpPr>
          <p:nvPr/>
        </p:nvSpPr>
        <p:spPr>
          <a:xfrm>
            <a:off x="685800" y="5676900"/>
            <a:ext cx="5524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C7A66A"/>
                </a:solidFill>
              </a:defRPr>
            </a:pPr>
            <a:r>
              <a:rPr sz="900" b="1">
                <a:solidFill>
                  <a:srgbClr val="C7A66A"/>
                </a:solidFill>
              </a:rPr>
              <a:t>11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86F8CAA0-80EE-41A0-97F3-5EBE9E0DD406}"/>
              </a:ext>
            </a:extLst>
          </p:cNvPr>
          <p:cNvSpPr>
            <a:spLocks noGrp="1"/>
          </p:cNvSpPr>
          <p:nvPr/>
        </p:nvSpPr>
        <p:spPr>
          <a:xfrm>
            <a:off x="1352550" y="5676900"/>
            <a:ext cx="723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E777B"/>
                </a:solidFill>
              </a:defRPr>
            </a:pPr>
            <a:r>
              <a:rPr sz="1200" b="0">
                <a:solidFill>
                  <a:srgbClr val="6E777B"/>
                </a:solidFill>
              </a:rPr>
              <a:t>拟增设专题课程（三）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32DE4376-B000-46AF-B0EE-0D83661AFB83}"/>
              </a:ext>
            </a:extLst>
          </p:cNvPr>
          <p:cNvSpPr>
            <a:spLocks noGrp="1"/>
          </p:cNvSpPr>
          <p:nvPr/>
        </p:nvSpPr>
        <p:spPr>
          <a:xfrm>
            <a:off x="8858250" y="5676900"/>
            <a:ext cx="26479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75" b="1">
                <a:solidFill>
                  <a:srgbClr val="C7A66A"/>
                </a:solidFill>
              </a:defRPr>
            </a:pPr>
            <a:r>
              <a:rPr sz="975" b="1">
                <a:solidFill>
                  <a:srgbClr val="C7A66A"/>
                </a:solidFill>
              </a:rPr>
              <a:t>课程与教授确认中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6504C7D3-5587-4639-8077-B45F175E02F0}"/>
              </a:ext>
            </a:extLst>
          </p:cNvPr>
          <p:cNvSpPr>
            <a:spLocks noGrp="1"/>
          </p:cNvSpPr>
          <p:nvPr/>
        </p:nvSpPr>
        <p:spPr>
          <a:xfrm>
            <a:off x="685800" y="6105525"/>
            <a:ext cx="108204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0">
                <a:solidFill>
                  <a:srgbClr val="6E777B"/>
                </a:solidFill>
              </a:defRPr>
            </a:pPr>
            <a:r>
              <a:rPr sz="825" b="0">
                <a:solidFill>
                  <a:srgbClr val="6E777B"/>
                </a:solidFill>
              </a:rPr>
              <a:t>另设国际仲裁、青年创业者交流、北大校史与企业参访等专题。</a:t>
            </a:r>
          </a:p>
        </p:txBody>
      </p:sp>
    </p:spTree>
    <p:extLst>
      <p:ext uri="{BB962C8B-B14F-4D97-AF65-F5344CB8AC3E}">
        <p14:creationId xmlns:p14="http://schemas.microsoft.com/office/powerpoint/2010/main" val="1469383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FE4B7EAF-F916-42DE-BF64-C2A3871519F8}"/>
              </a:ext>
            </a:extLst>
          </p:cNvPr>
          <p:cNvSpPr>
            <a:spLocks noGrp="1"/>
          </p:cNvSpPr>
          <p:nvPr/>
        </p:nvSpPr>
        <p:spPr>
          <a:xfrm>
            <a:off x="685800" y="4953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FACULTY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18D468E-922B-455E-9F0D-D067BB32E84E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08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6FA227F-D39F-4A45-8B70-568D06E66517}"/>
              </a:ext>
            </a:extLst>
          </p:cNvPr>
          <p:cNvSpPr>
            <a:spLocks noGrp="1"/>
          </p:cNvSpPr>
          <p:nvPr/>
        </p:nvSpPr>
        <p:spPr>
          <a:xfrm>
            <a:off x="685800" y="857250"/>
            <a:ext cx="4762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625" b="1">
                <a:solidFill>
                  <a:srgbClr val="061D2B"/>
                </a:solidFill>
              </a:defRPr>
            </a:pPr>
            <a:r>
              <a:rPr sz="2625" b="1">
                <a:solidFill>
                  <a:srgbClr val="061D2B"/>
                </a:solidFill>
              </a:rPr>
              <a:t>学术领导力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5C53A23-10DA-4CA6-8FAF-CFC787E5A9BB}"/>
              </a:ext>
            </a:extLst>
          </p:cNvPr>
          <p:cNvSpPr>
            <a:spLocks noGrp="1"/>
          </p:cNvSpPr>
          <p:nvPr/>
        </p:nvSpPr>
        <p:spPr>
          <a:xfrm>
            <a:off x="685800" y="1381125"/>
            <a:ext cx="6096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0">
                <a:solidFill>
                  <a:srgbClr val="6E777B"/>
                </a:solidFill>
              </a:defRPr>
            </a:pPr>
            <a:r>
              <a:rPr sz="1200" b="0">
                <a:solidFill>
                  <a:srgbClr val="6E777B"/>
                </a:solidFill>
              </a:rPr>
              <a:t>跨越经济、法治、社会与产业的顶尖学者阵容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rcRect t="3507" b="3507"/>
          <a:stretch>
            <a:fillRect/>
          </a:stretch>
        </p:blipFill>
        <p:spPr>
          <a:xfrm>
            <a:off x="685800" y="2038350"/>
            <a:ext cx="2381250" cy="2714625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CA5FA48A-28E6-46F3-B4D1-8DE7F659F215}"/>
              </a:ext>
            </a:extLst>
          </p:cNvPr>
          <p:cNvSpPr>
            <a:spLocks noGrp="1"/>
          </p:cNvSpPr>
          <p:nvPr/>
        </p:nvSpPr>
        <p:spPr>
          <a:xfrm>
            <a:off x="685800" y="2038350"/>
            <a:ext cx="2381250" cy="27146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317E6BF-2CAA-472E-8901-4DDA5177A23A}"/>
              </a:ext>
            </a:extLst>
          </p:cNvPr>
          <p:cNvSpPr>
            <a:spLocks noGrp="1"/>
          </p:cNvSpPr>
          <p:nvPr/>
        </p:nvSpPr>
        <p:spPr>
          <a:xfrm>
            <a:off x="685800" y="4210050"/>
            <a:ext cx="2381250" cy="5429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1F7CC1D-69E0-42FD-9549-11416D9E3F93}"/>
              </a:ext>
            </a:extLst>
          </p:cNvPr>
          <p:cNvSpPr>
            <a:spLocks noGrp="1"/>
          </p:cNvSpPr>
          <p:nvPr/>
        </p:nvSpPr>
        <p:spPr>
          <a:xfrm>
            <a:off x="857250" y="4267200"/>
            <a:ext cx="1047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陈章良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AEB2A4A-16D8-4E3B-9CDE-C30628671D80}"/>
              </a:ext>
            </a:extLst>
          </p:cNvPr>
          <p:cNvSpPr>
            <a:spLocks noGrp="1"/>
          </p:cNvSpPr>
          <p:nvPr/>
        </p:nvSpPr>
        <p:spPr>
          <a:xfrm>
            <a:off x="685800" y="4933950"/>
            <a:ext cx="2381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北京大学教授</a:t>
            </a:r>
          </a:p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中国科协原副主席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097C75C1-9E3A-47A6-B2D8-F8C3A5C038E8}"/>
              </a:ext>
            </a:extLst>
          </p:cNvPr>
          <p:cNvSpPr>
            <a:spLocks noGrp="1"/>
          </p:cNvSpPr>
          <p:nvPr/>
        </p:nvSpPr>
        <p:spPr>
          <a:xfrm>
            <a:off x="685800" y="5657850"/>
            <a:ext cx="514350" cy="2857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4"/>
          <a:srcRect t="2474" b="2474"/>
          <a:stretch>
            <a:fillRect/>
          </a:stretch>
        </p:blipFill>
        <p:spPr>
          <a:xfrm>
            <a:off x="3390900" y="2038350"/>
            <a:ext cx="2381250" cy="2714625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9976E98-B04B-4652-817F-C9075CAD4D31}"/>
              </a:ext>
            </a:extLst>
          </p:cNvPr>
          <p:cNvSpPr>
            <a:spLocks noGrp="1"/>
          </p:cNvSpPr>
          <p:nvPr/>
        </p:nvSpPr>
        <p:spPr>
          <a:xfrm>
            <a:off x="3390900" y="2038350"/>
            <a:ext cx="2381250" cy="27146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C95FBF2-7164-4519-BD1E-1C45B2E473F1}"/>
              </a:ext>
            </a:extLst>
          </p:cNvPr>
          <p:cNvSpPr>
            <a:spLocks noGrp="1"/>
          </p:cNvSpPr>
          <p:nvPr/>
        </p:nvSpPr>
        <p:spPr>
          <a:xfrm>
            <a:off x="3390900" y="4210050"/>
            <a:ext cx="2381250" cy="5429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C8D46F32-7ADC-4612-B27D-0479DA298C01}"/>
              </a:ext>
            </a:extLst>
          </p:cNvPr>
          <p:cNvSpPr>
            <a:spLocks noGrp="1"/>
          </p:cNvSpPr>
          <p:nvPr/>
        </p:nvSpPr>
        <p:spPr>
          <a:xfrm>
            <a:off x="3562350" y="4267200"/>
            <a:ext cx="1047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董志勇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45ED35B-C8F4-4B11-92ED-C2D0DB7804A2}"/>
              </a:ext>
            </a:extLst>
          </p:cNvPr>
          <p:cNvSpPr>
            <a:spLocks noGrp="1"/>
          </p:cNvSpPr>
          <p:nvPr/>
        </p:nvSpPr>
        <p:spPr>
          <a:xfrm>
            <a:off x="3390900" y="4933950"/>
            <a:ext cx="2381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北京大学党委常委、副校长</a:t>
            </a:r>
          </a:p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经济学家、教授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8EBDD4EA-EB6D-4EAA-81F2-1396726CC339}"/>
              </a:ext>
            </a:extLst>
          </p:cNvPr>
          <p:cNvSpPr>
            <a:spLocks noGrp="1"/>
          </p:cNvSpPr>
          <p:nvPr/>
        </p:nvSpPr>
        <p:spPr>
          <a:xfrm>
            <a:off x="3390900" y="5657850"/>
            <a:ext cx="514350" cy="2857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6" name="图片 45"/>
          <p:cNvPicPr>
            <a:picLocks noChangeAspect="1"/>
          </p:cNvPicPr>
          <p:nvPr/>
        </p:nvPicPr>
        <p:blipFill>
          <a:blip r:embed="rId5"/>
          <a:srcRect t="7164" b="7164"/>
          <a:stretch>
            <a:fillRect/>
          </a:stretch>
        </p:blipFill>
        <p:spPr>
          <a:xfrm>
            <a:off x="6096000" y="2038350"/>
            <a:ext cx="2381250" cy="2714625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8AE57902-8A2C-4541-B2F8-E7D62ACCB24D}"/>
              </a:ext>
            </a:extLst>
          </p:cNvPr>
          <p:cNvSpPr>
            <a:spLocks noGrp="1"/>
          </p:cNvSpPr>
          <p:nvPr/>
        </p:nvSpPr>
        <p:spPr>
          <a:xfrm>
            <a:off x="6096000" y="2038350"/>
            <a:ext cx="2381250" cy="27146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3A91790-E578-4E0A-8A08-4000750EF8D1}"/>
              </a:ext>
            </a:extLst>
          </p:cNvPr>
          <p:cNvSpPr>
            <a:spLocks noGrp="1"/>
          </p:cNvSpPr>
          <p:nvPr/>
        </p:nvSpPr>
        <p:spPr>
          <a:xfrm>
            <a:off x="6096000" y="4210050"/>
            <a:ext cx="2381250" cy="5429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56177579-6A7B-485F-A59C-8792699AEF12}"/>
              </a:ext>
            </a:extLst>
          </p:cNvPr>
          <p:cNvSpPr>
            <a:spLocks noGrp="1"/>
          </p:cNvSpPr>
          <p:nvPr/>
        </p:nvSpPr>
        <p:spPr>
          <a:xfrm>
            <a:off x="6267450" y="4267200"/>
            <a:ext cx="1047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周旺生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95534987-8C49-443D-AA76-5619D086A8F6}"/>
              </a:ext>
            </a:extLst>
          </p:cNvPr>
          <p:cNvSpPr>
            <a:spLocks noGrp="1"/>
          </p:cNvSpPr>
          <p:nvPr/>
        </p:nvSpPr>
        <p:spPr>
          <a:xfrm>
            <a:off x="6096000" y="4933950"/>
            <a:ext cx="2381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北京大学法学院教授</a:t>
            </a:r>
          </a:p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“中国立法学之父”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76B30B7F-BE01-46EE-B4C8-996F4A2ED725}"/>
              </a:ext>
            </a:extLst>
          </p:cNvPr>
          <p:cNvSpPr>
            <a:spLocks noGrp="1"/>
          </p:cNvSpPr>
          <p:nvPr/>
        </p:nvSpPr>
        <p:spPr>
          <a:xfrm>
            <a:off x="6096000" y="5657850"/>
            <a:ext cx="514350" cy="2857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>
          <a:blip r:embed="rId6"/>
          <a:srcRect l="4635" r="4635"/>
          <a:stretch>
            <a:fillRect/>
          </a:stretch>
        </p:blipFill>
        <p:spPr>
          <a:xfrm>
            <a:off x="8801100" y="2038350"/>
            <a:ext cx="2381250" cy="2714625"/>
          </a:xfrm>
          <a:prstGeom prst="rect">
            <a:avLst/>
          </a:prstGeom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97DE02FF-E6AC-408B-AB5F-EF706EAA8318}"/>
              </a:ext>
            </a:extLst>
          </p:cNvPr>
          <p:cNvSpPr>
            <a:spLocks noGrp="1"/>
          </p:cNvSpPr>
          <p:nvPr/>
        </p:nvSpPr>
        <p:spPr>
          <a:xfrm>
            <a:off x="8801100" y="2038350"/>
            <a:ext cx="2381250" cy="27146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E82C92A8-1CF3-48B3-A0CA-CC4D01BB61F7}"/>
              </a:ext>
            </a:extLst>
          </p:cNvPr>
          <p:cNvSpPr>
            <a:spLocks noGrp="1"/>
          </p:cNvSpPr>
          <p:nvPr/>
        </p:nvSpPr>
        <p:spPr>
          <a:xfrm>
            <a:off x="8801100" y="4210050"/>
            <a:ext cx="2381250" cy="542925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C1952EA-E1E7-4118-BC63-CB3B62AC3533}"/>
              </a:ext>
            </a:extLst>
          </p:cNvPr>
          <p:cNvSpPr>
            <a:spLocks noGrp="1"/>
          </p:cNvSpPr>
          <p:nvPr/>
        </p:nvSpPr>
        <p:spPr>
          <a:xfrm>
            <a:off x="8972550" y="4267200"/>
            <a:ext cx="1047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张静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A1853CD0-0BEB-43A2-A923-C128B482C130}"/>
              </a:ext>
            </a:extLst>
          </p:cNvPr>
          <p:cNvSpPr>
            <a:spLocks noGrp="1"/>
          </p:cNvSpPr>
          <p:nvPr/>
        </p:nvSpPr>
        <p:spPr>
          <a:xfrm>
            <a:off x="8801100" y="4933950"/>
            <a:ext cx="23812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北京大学社会科学学部主任</a:t>
            </a:r>
          </a:p>
          <a:p>
            <a:pPr algn="l">
              <a:defRPr sz="975" b="1">
                <a:solidFill>
                  <a:srgbClr val="13232D"/>
                </a:solidFill>
              </a:defRPr>
            </a:pPr>
            <a:r>
              <a:rPr sz="975" b="1">
                <a:solidFill>
                  <a:srgbClr val="13232D"/>
                </a:solidFill>
              </a:rPr>
              <a:t>文科一级教授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F295BB05-08A6-470D-8DB2-8A666839480A}"/>
              </a:ext>
            </a:extLst>
          </p:cNvPr>
          <p:cNvSpPr>
            <a:spLocks noGrp="1"/>
          </p:cNvSpPr>
          <p:nvPr/>
        </p:nvSpPr>
        <p:spPr>
          <a:xfrm>
            <a:off x="8801100" y="5657850"/>
            <a:ext cx="514350" cy="2857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69CF5E42-1A05-4476-B7BD-0609373FC001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以上为部分拟定师资；教师安排可能根据档期与课程执行调整。</a:t>
            </a:r>
          </a:p>
        </p:txBody>
      </p:sp>
    </p:spTree>
    <p:extLst>
      <p:ext uri="{BB962C8B-B14F-4D97-AF65-F5344CB8AC3E}">
        <p14:creationId xmlns:p14="http://schemas.microsoft.com/office/powerpoint/2010/main" val="1931876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9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5948A9E-C354-4CEF-907A-A88E21BF5658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4762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8F1834"/>
                </a:solidFill>
              </a:defRPr>
            </a:pPr>
            <a:r>
              <a:rPr sz="825" b="1">
                <a:solidFill>
                  <a:srgbClr val="8F1834"/>
                </a:solidFill>
              </a:rPr>
              <a:t>FACULTY NETWORK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A5A76D1-A7AC-4C47-A437-01A42F6A01EF}"/>
              </a:ext>
            </a:extLst>
          </p:cNvPr>
          <p:cNvSpPr>
            <a:spLocks noGrp="1"/>
          </p:cNvSpPr>
          <p:nvPr/>
        </p:nvSpPr>
        <p:spPr>
          <a:xfrm>
            <a:off x="11144250" y="495300"/>
            <a:ext cx="4000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900" b="1">
                <a:solidFill>
                  <a:srgbClr val="6E777B"/>
                </a:solidFill>
              </a:defRPr>
            </a:pPr>
            <a:r>
              <a:rPr sz="900" b="1">
                <a:solidFill>
                  <a:srgbClr val="6E777B"/>
                </a:solidFill>
              </a:rPr>
              <a:t>09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DE9BE2A-2BE3-4BA1-82E0-EFE5A53C38D2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6667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550" b="1">
                <a:solidFill>
                  <a:srgbClr val="061D2B"/>
                </a:solidFill>
              </a:defRPr>
            </a:pPr>
            <a:r>
              <a:rPr sz="2550" b="1">
                <a:solidFill>
                  <a:srgbClr val="061D2B"/>
                </a:solidFill>
              </a:rPr>
              <a:t>国际视野与产业实践</a:t>
            </a: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/>
          <a:srcRect t="16653" b="16653"/>
          <a:stretch>
            <a:fillRect/>
          </a:stretch>
        </p:blipFill>
        <p:spPr>
          <a:xfrm>
            <a:off x="685800" y="1657350"/>
            <a:ext cx="2095500" cy="2095500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CE484935-0ED1-429C-8AEF-B5008C89AE1D}"/>
              </a:ext>
            </a:extLst>
          </p:cNvPr>
          <p:cNvSpPr>
            <a:spLocks noGrp="1"/>
          </p:cNvSpPr>
          <p:nvPr/>
        </p:nvSpPr>
        <p:spPr>
          <a:xfrm>
            <a:off x="685800" y="1657350"/>
            <a:ext cx="2095500" cy="20955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2BC83468-5912-467D-8CF7-9B40C106E3CC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张影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1D5D441-441D-41EC-ADD5-63214E43A2BC}"/>
              </a:ext>
            </a:extLst>
          </p:cNvPr>
          <p:cNvSpPr>
            <a:spLocks noGrp="1"/>
          </p:cNvSpPr>
          <p:nvPr/>
        </p:nvSpPr>
        <p:spPr>
          <a:xfrm>
            <a:off x="685800" y="4305300"/>
            <a:ext cx="2095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北京大学光华管理学院副院长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9FA4F32-5C3F-431B-BB0F-66F33CB55B37}"/>
              </a:ext>
            </a:extLst>
          </p:cNvPr>
          <p:cNvSpPr>
            <a:spLocks noGrp="1"/>
          </p:cNvSpPr>
          <p:nvPr/>
        </p:nvSpPr>
        <p:spPr>
          <a:xfrm>
            <a:off x="685800" y="4953000"/>
            <a:ext cx="457200" cy="28575"/>
          </a:xfrm>
          <a:prstGeom prst="rect">
            <a:avLst/>
          </a:prstGeom>
          <a:solidFill>
            <a:srgbClr val="8F1834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4" name="图片 43"/>
          <p:cNvPicPr>
            <a:picLocks noChangeAspect="1"/>
          </p:cNvPicPr>
          <p:nvPr/>
        </p:nvPicPr>
        <p:blipFill>
          <a:blip r:embed="rId4"/>
          <a:srcRect t="13563" b="13563"/>
          <a:stretch>
            <a:fillRect/>
          </a:stretch>
        </p:blipFill>
        <p:spPr>
          <a:xfrm>
            <a:off x="3067050" y="1657350"/>
            <a:ext cx="2095500" cy="209550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12AF5AEC-B016-4BA5-988D-D70B58B26EE3}"/>
              </a:ext>
            </a:extLst>
          </p:cNvPr>
          <p:cNvSpPr>
            <a:spLocks noGrp="1"/>
          </p:cNvSpPr>
          <p:nvPr/>
        </p:nvSpPr>
        <p:spPr>
          <a:xfrm>
            <a:off x="3067050" y="1657350"/>
            <a:ext cx="2095500" cy="20955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A75E1EE-F7DA-401F-A4C3-59036D6402FD}"/>
              </a:ext>
            </a:extLst>
          </p:cNvPr>
          <p:cNvSpPr>
            <a:spLocks noGrp="1"/>
          </p:cNvSpPr>
          <p:nvPr/>
        </p:nvSpPr>
        <p:spPr>
          <a:xfrm>
            <a:off x="3067050" y="39433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曾海山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74FDDCC-26F8-4B6F-A2A6-FF6B8564ED41}"/>
              </a:ext>
            </a:extLst>
          </p:cNvPr>
          <p:cNvSpPr>
            <a:spLocks noGrp="1"/>
          </p:cNvSpPr>
          <p:nvPr/>
        </p:nvSpPr>
        <p:spPr>
          <a:xfrm>
            <a:off x="3067050" y="4305300"/>
            <a:ext cx="2095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UBC教授、BC癌症研究中心科学家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FDB2170-CCC9-4E15-868F-A947CC58DB52}"/>
              </a:ext>
            </a:extLst>
          </p:cNvPr>
          <p:cNvSpPr>
            <a:spLocks noGrp="1"/>
          </p:cNvSpPr>
          <p:nvPr/>
        </p:nvSpPr>
        <p:spPr>
          <a:xfrm>
            <a:off x="3067050" y="4953000"/>
            <a:ext cx="457200" cy="2857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49" name="图片 48"/>
          <p:cNvPicPr>
            <a:picLocks noChangeAspect="1"/>
          </p:cNvPicPr>
          <p:nvPr/>
        </p:nvPicPr>
        <p:blipFill>
          <a:blip r:embed="rId5"/>
          <a:srcRect t="8182" b="8182"/>
          <a:stretch>
            <a:fillRect/>
          </a:stretch>
        </p:blipFill>
        <p:spPr>
          <a:xfrm>
            <a:off x="5448300" y="1657350"/>
            <a:ext cx="2095500" cy="2095500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4A09B357-059A-4C66-847D-6DD2F66B21CB}"/>
              </a:ext>
            </a:extLst>
          </p:cNvPr>
          <p:cNvSpPr>
            <a:spLocks noGrp="1"/>
          </p:cNvSpPr>
          <p:nvPr/>
        </p:nvSpPr>
        <p:spPr>
          <a:xfrm>
            <a:off x="5448300" y="1657350"/>
            <a:ext cx="2095500" cy="2095500"/>
          </a:xfrm>
          <a:prstGeom prst="rect">
            <a:avLst/>
          </a:prstGeom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534768EA-E16D-4780-8C21-95FFB18BDAE2}"/>
              </a:ext>
            </a:extLst>
          </p:cNvPr>
          <p:cNvSpPr>
            <a:spLocks noGrp="1"/>
          </p:cNvSpPr>
          <p:nvPr/>
        </p:nvSpPr>
        <p:spPr>
          <a:xfrm>
            <a:off x="5448300" y="3943350"/>
            <a:ext cx="2095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061D2B"/>
                </a:solidFill>
              </a:defRPr>
            </a:pPr>
            <a:r>
              <a:rPr sz="1500" b="1">
                <a:solidFill>
                  <a:srgbClr val="061D2B"/>
                </a:solidFill>
              </a:rPr>
              <a:t>张国任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020C4FB-FE10-4F12-8B7E-042C96348C54}"/>
              </a:ext>
            </a:extLst>
          </p:cNvPr>
          <p:cNvSpPr>
            <a:spLocks noGrp="1"/>
          </p:cNvSpPr>
          <p:nvPr/>
        </p:nvSpPr>
        <p:spPr>
          <a:xfrm>
            <a:off x="5448300" y="4305300"/>
            <a:ext cx="2095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0">
                <a:solidFill>
                  <a:srgbClr val="6E777B"/>
                </a:solidFill>
              </a:defRPr>
            </a:pPr>
            <a:r>
              <a:rPr sz="900" b="0">
                <a:solidFill>
                  <a:srgbClr val="6E777B"/>
                </a:solidFill>
              </a:rPr>
              <a:t>KPU商学院教授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07527608-997D-42B6-8868-C56922BB55C1}"/>
              </a:ext>
            </a:extLst>
          </p:cNvPr>
          <p:cNvSpPr>
            <a:spLocks noGrp="1"/>
          </p:cNvSpPr>
          <p:nvPr/>
        </p:nvSpPr>
        <p:spPr>
          <a:xfrm>
            <a:off x="5448300" y="4953000"/>
            <a:ext cx="457200" cy="28575"/>
          </a:xfrm>
          <a:prstGeom prst="rect">
            <a:avLst/>
          </a:prstGeom>
          <a:solidFill>
            <a:srgbClr val="C7A66A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2B38189-846D-466D-8A1F-A8232E95F146}"/>
              </a:ext>
            </a:extLst>
          </p:cNvPr>
          <p:cNvSpPr>
            <a:spLocks noGrp="1"/>
          </p:cNvSpPr>
          <p:nvPr/>
        </p:nvSpPr>
        <p:spPr>
          <a:xfrm>
            <a:off x="8096250" y="1676400"/>
            <a:ext cx="285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8F1834"/>
                </a:solidFill>
              </a:defRPr>
            </a:pPr>
            <a:r>
              <a:rPr sz="1350" b="1">
                <a:solidFill>
                  <a:srgbClr val="8F1834"/>
                </a:solidFill>
              </a:rPr>
              <a:t>更多拟定师资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1B1A8AEE-7C1D-404E-A84E-8F5680FAFF93}"/>
              </a:ext>
            </a:extLst>
          </p:cNvPr>
          <p:cNvSpPr>
            <a:spLocks noGrp="1"/>
          </p:cNvSpPr>
          <p:nvPr/>
        </p:nvSpPr>
        <p:spPr>
          <a:xfrm>
            <a:off x="8096250" y="2076450"/>
            <a:ext cx="3143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E6CA3B27-D872-4413-A61E-1456EAB46559}"/>
              </a:ext>
            </a:extLst>
          </p:cNvPr>
          <p:cNvSpPr>
            <a:spLocks noGrp="1"/>
          </p:cNvSpPr>
          <p:nvPr/>
        </p:nvSpPr>
        <p:spPr>
          <a:xfrm>
            <a:off x="8096250" y="22669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13232D"/>
                </a:solidFill>
              </a:defRPr>
            </a:pPr>
            <a:r>
              <a:rPr sz="1050" b="1">
                <a:solidFill>
                  <a:srgbClr val="13232D"/>
                </a:solidFill>
              </a:rPr>
              <a:t>任剑涛  ·  张延  ·  李强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1184AF10-A0A6-4838-9973-012DC16BCCA7}"/>
              </a:ext>
            </a:extLst>
          </p:cNvPr>
          <p:cNvSpPr>
            <a:spLocks noGrp="1"/>
          </p:cNvSpPr>
          <p:nvPr/>
        </p:nvSpPr>
        <p:spPr>
          <a:xfrm>
            <a:off x="8096250" y="274320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3232D"/>
                </a:solidFill>
              </a:defRPr>
            </a:pPr>
            <a:r>
              <a:rPr sz="1050" b="0">
                <a:solidFill>
                  <a:srgbClr val="13232D"/>
                </a:solidFill>
              </a:rPr>
              <a:t>王缉思  ·  李礼辉  ·  陈斌开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A49B7981-8AD7-4B2C-9064-DD61F658B054}"/>
              </a:ext>
            </a:extLst>
          </p:cNvPr>
          <p:cNvSpPr>
            <a:spLocks noGrp="1"/>
          </p:cNvSpPr>
          <p:nvPr/>
        </p:nvSpPr>
        <p:spPr>
          <a:xfrm>
            <a:off x="8096250" y="321945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3232D"/>
                </a:solidFill>
              </a:defRPr>
            </a:pPr>
            <a:r>
              <a:rPr sz="1050" b="0">
                <a:solidFill>
                  <a:srgbClr val="13232D"/>
                </a:solidFill>
              </a:rPr>
              <a:t>丁守海  ·  王鹤  ·  姜琳杰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175749D-F215-495A-92A3-D5B9FAE4D556}"/>
              </a:ext>
            </a:extLst>
          </p:cNvPr>
          <p:cNvSpPr>
            <a:spLocks noGrp="1"/>
          </p:cNvSpPr>
          <p:nvPr/>
        </p:nvSpPr>
        <p:spPr>
          <a:xfrm>
            <a:off x="8096250" y="369570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0">
                <a:solidFill>
                  <a:srgbClr val="13232D"/>
                </a:solidFill>
              </a:defRPr>
            </a:pPr>
            <a:r>
              <a:rPr sz="1050" b="0">
                <a:solidFill>
                  <a:srgbClr val="13232D"/>
                </a:solidFill>
              </a:rPr>
              <a:t>张天一  ·  李斌  ·  刘军伟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8499448C-22B1-42B8-95CB-76334F8B3F8C}"/>
              </a:ext>
            </a:extLst>
          </p:cNvPr>
          <p:cNvSpPr>
            <a:spLocks noGrp="1"/>
          </p:cNvSpPr>
          <p:nvPr/>
        </p:nvSpPr>
        <p:spPr>
          <a:xfrm>
            <a:off x="8096250" y="4400550"/>
            <a:ext cx="3143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00" b="1">
                <a:solidFill>
                  <a:srgbClr val="8F1834"/>
                </a:solidFill>
              </a:defRPr>
            </a:pPr>
            <a:r>
              <a:rPr sz="900" b="1">
                <a:solidFill>
                  <a:srgbClr val="8F1834"/>
                </a:solidFill>
              </a:rPr>
              <a:t>持续更新中的学术阵容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7ECFC6F5-A782-4D7A-8713-0004241D5A23}"/>
              </a:ext>
            </a:extLst>
          </p:cNvPr>
          <p:cNvSpPr>
            <a:spLocks noGrp="1"/>
          </p:cNvSpPr>
          <p:nvPr/>
        </p:nvSpPr>
        <p:spPr>
          <a:xfrm>
            <a:off x="8096250" y="4838700"/>
            <a:ext cx="3143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C8E758D3-F394-4CBD-9AC9-21D98FD7A3EA}"/>
              </a:ext>
            </a:extLst>
          </p:cNvPr>
          <p:cNvSpPr>
            <a:spLocks noGrp="1"/>
          </p:cNvSpPr>
          <p:nvPr/>
        </p:nvSpPr>
        <p:spPr>
          <a:xfrm>
            <a:off x="8096250" y="489585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6E777B"/>
                </a:solidFill>
              </a:defRPr>
            </a:pPr>
            <a:r>
              <a:rPr sz="975" b="1">
                <a:solidFill>
                  <a:srgbClr val="6E777B"/>
                </a:solidFill>
              </a:rPr>
              <a:t>拟邀教授 A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23E27457-AF1D-4723-8B99-B934991C66BF}"/>
              </a:ext>
            </a:extLst>
          </p:cNvPr>
          <p:cNvSpPr>
            <a:spLocks noGrp="1"/>
          </p:cNvSpPr>
          <p:nvPr/>
        </p:nvSpPr>
        <p:spPr>
          <a:xfrm>
            <a:off x="10096500" y="489585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8F1834"/>
                </a:solidFill>
              </a:defRPr>
            </a:pPr>
            <a:r>
              <a:rPr sz="825" b="0">
                <a:solidFill>
                  <a:srgbClr val="8F1834"/>
                </a:solidFill>
              </a:rPr>
              <a:t>方向确认中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355BEE45-09F6-407D-8435-DCDA203F9B04}"/>
              </a:ext>
            </a:extLst>
          </p:cNvPr>
          <p:cNvSpPr>
            <a:spLocks noGrp="1"/>
          </p:cNvSpPr>
          <p:nvPr/>
        </p:nvSpPr>
        <p:spPr>
          <a:xfrm>
            <a:off x="8096250" y="5248275"/>
            <a:ext cx="3143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8EA9786-D9CE-48FC-B357-D3EBDEF28D51}"/>
              </a:ext>
            </a:extLst>
          </p:cNvPr>
          <p:cNvSpPr>
            <a:spLocks noGrp="1"/>
          </p:cNvSpPr>
          <p:nvPr/>
        </p:nvSpPr>
        <p:spPr>
          <a:xfrm>
            <a:off x="8096250" y="5305425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6E777B"/>
                </a:solidFill>
              </a:defRPr>
            </a:pPr>
            <a:r>
              <a:rPr sz="975" b="1">
                <a:solidFill>
                  <a:srgbClr val="6E777B"/>
                </a:solidFill>
              </a:rPr>
              <a:t>拟邀教授 B</a:t>
            </a: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24302FC6-64E5-4411-9DC3-24F6B9381197}"/>
              </a:ext>
            </a:extLst>
          </p:cNvPr>
          <p:cNvSpPr>
            <a:spLocks noGrp="1"/>
          </p:cNvSpPr>
          <p:nvPr/>
        </p:nvSpPr>
        <p:spPr>
          <a:xfrm>
            <a:off x="10096500" y="5305425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8F1834"/>
                </a:solidFill>
              </a:defRPr>
            </a:pPr>
            <a:r>
              <a:rPr sz="825" b="0">
                <a:solidFill>
                  <a:srgbClr val="8F1834"/>
                </a:solidFill>
              </a:rPr>
              <a:t>方向确认中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E61572AE-D3E5-4672-B00B-ADDC387601C2}"/>
              </a:ext>
            </a:extLst>
          </p:cNvPr>
          <p:cNvSpPr>
            <a:spLocks noGrp="1"/>
          </p:cNvSpPr>
          <p:nvPr/>
        </p:nvSpPr>
        <p:spPr>
          <a:xfrm>
            <a:off x="8096250" y="5657850"/>
            <a:ext cx="3143250" cy="9525"/>
          </a:xfrm>
          <a:prstGeom prst="rect">
            <a:avLst/>
          </a:prstGeom>
          <a:solidFill>
            <a:srgbClr val="D8D1C5"/>
          </a:solidFill>
          <a:ln w="0">
            <a:noFill/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738748DB-3913-4B11-9DDB-5E99DFC6AC8B}"/>
              </a:ext>
            </a:extLst>
          </p:cNvPr>
          <p:cNvSpPr>
            <a:spLocks noGrp="1"/>
          </p:cNvSpPr>
          <p:nvPr/>
        </p:nvSpPr>
        <p:spPr>
          <a:xfrm>
            <a:off x="8096250" y="5715000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975" b="1">
                <a:solidFill>
                  <a:srgbClr val="6E777B"/>
                </a:solidFill>
              </a:defRPr>
            </a:pPr>
            <a:r>
              <a:rPr sz="975" b="1">
                <a:solidFill>
                  <a:srgbClr val="6E777B"/>
                </a:solidFill>
              </a:rPr>
              <a:t>拟邀教授 C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6E319D15-6E93-410A-91F1-321E9842170C}"/>
              </a:ext>
            </a:extLst>
          </p:cNvPr>
          <p:cNvSpPr>
            <a:spLocks noGrp="1"/>
          </p:cNvSpPr>
          <p:nvPr/>
        </p:nvSpPr>
        <p:spPr>
          <a:xfrm>
            <a:off x="10096500" y="5715000"/>
            <a:ext cx="1143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0">
                <a:solidFill>
                  <a:srgbClr val="8F1834"/>
                </a:solidFill>
              </a:defRPr>
            </a:pPr>
            <a:r>
              <a:rPr sz="825" b="0">
                <a:solidFill>
                  <a:srgbClr val="8F1834"/>
                </a:solidFill>
              </a:rPr>
              <a:t>方向确认中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723C185-6928-47C6-9F39-C50B17B4E5D2}"/>
              </a:ext>
            </a:extLst>
          </p:cNvPr>
          <p:cNvSpPr>
            <a:spLocks noGrp="1"/>
          </p:cNvSpPr>
          <p:nvPr/>
        </p:nvSpPr>
        <p:spPr>
          <a:xfrm>
            <a:off x="685800" y="6353175"/>
            <a:ext cx="10820400" cy="190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750" b="0">
                <a:solidFill>
                  <a:srgbClr val="6E777B"/>
                </a:solidFill>
              </a:defRPr>
            </a:pPr>
            <a:r>
              <a:rPr sz="750" b="0">
                <a:solidFill>
                  <a:srgbClr val="6E777B"/>
                </a:solidFill>
              </a:rPr>
              <a:t>师资及授课安排以项目最终发布和实际执行为准。</a:t>
            </a:r>
          </a:p>
        </p:txBody>
      </p:sp>
    </p:spTree>
    <p:extLst>
      <p:ext uri="{BB962C8B-B14F-4D97-AF65-F5344CB8AC3E}">
        <p14:creationId xmlns:p14="http://schemas.microsoft.com/office/powerpoint/2010/main" val="987175228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741</Words>
  <Application>Microsoft Macintosh PowerPoint</Application>
  <DocSecurity>0</DocSecurity>
  <PresentationFormat>宽屏</PresentationFormat>
  <Paragraphs>336</Paragraphs>
  <Slides>16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Calibri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Joanna Gao</cp:lastModifiedBy>
  <cp:revision>1</cp:revision>
  <dcterms:created xsi:type="dcterms:W3CDTF">2026-07-21T08:12:38Z</dcterms:created>
  <dcterms:modified xsi:type="dcterms:W3CDTF">2026-07-21T08:41:43Z</dcterms:modified>
</cp:coreProperties>
</file>